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embeddedFontLst>
    <p:embeddedFont>
      <p:font typeface="Syncopate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6FF3C62-C35E-49C4-840D-420A915FEC6E}">
  <a:tblStyle styleId="{96FF3C62-C35E-49C4-840D-420A915FEC6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Syncopate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yncopat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528F"/>
              </a:buClr>
              <a:buSzPts val="5200"/>
              <a:buNone/>
              <a:defRPr sz="5200">
                <a:solidFill>
                  <a:srgbClr val="2A528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28F"/>
              </a:buClr>
              <a:buSzPts val="3600"/>
              <a:buNone/>
              <a:defRPr sz="3600">
                <a:solidFill>
                  <a:srgbClr val="2A528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528F"/>
              </a:buClr>
              <a:buSzPts val="3600"/>
              <a:buNone/>
              <a:defRPr sz="3600">
                <a:solidFill>
                  <a:srgbClr val="2A528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A528F"/>
              </a:buClr>
              <a:buSzPts val="2800"/>
              <a:buNone/>
              <a:defRPr>
                <a:solidFill>
                  <a:srgbClr val="2A528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94250" y="1174175"/>
            <a:ext cx="87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 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Shape 9"/>
          <p:cNvSpPr txBox="1"/>
          <p:nvPr/>
        </p:nvSpPr>
        <p:spPr>
          <a:xfrm>
            <a:off x="8065425" y="-82775"/>
            <a:ext cx="11514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F5B9D"/>
                </a:solidFill>
                <a:latin typeface="Syncopate"/>
                <a:ea typeface="Syncopate"/>
                <a:cs typeface="Syncopate"/>
                <a:sym typeface="Syncopate"/>
              </a:rPr>
              <a:t>GEN</a:t>
            </a:r>
            <a:endParaRPr sz="2400">
              <a:solidFill>
                <a:srgbClr val="2F5B9D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F5B9D"/>
                </a:solidFill>
                <a:latin typeface="Syncopate"/>
                <a:ea typeface="Syncopate"/>
                <a:cs typeface="Syncopate"/>
                <a:sym typeface="Syncopate"/>
              </a:rPr>
              <a:t>242</a:t>
            </a:r>
            <a:endParaRPr sz="2400">
              <a:solidFill>
                <a:srgbClr val="2F5B9D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king2.sc.fsu.edu/CEBProjects/awty/awty_start.php" TargetMode="External"/><Relationship Id="rId4" Type="http://schemas.openxmlformats.org/officeDocument/2006/relationships/hyperlink" Target="http://evolution.genetics.washington.edu/phylip.html" TargetMode="External"/><Relationship Id="rId5" Type="http://schemas.openxmlformats.org/officeDocument/2006/relationships/hyperlink" Target="http://mrbayes.sourceforge.net/" TargetMode="External"/><Relationship Id="rId6" Type="http://schemas.openxmlformats.org/officeDocument/2006/relationships/hyperlink" Target="http://abacus.gene.ucl.ac.uk/software/paml.html" TargetMode="External"/><Relationship Id="rId7" Type="http://schemas.openxmlformats.org/officeDocument/2006/relationships/hyperlink" Target="https://wiki.debian.org/DebianSequenceAnalysis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ww.ncbi.nlm.nih.gov/pubmed/21993626" TargetMode="External"/><Relationship Id="rId4" Type="http://schemas.openxmlformats.org/officeDocument/2006/relationships/hyperlink" Target="http://www.hubmed.org/display.cgi?uids=253189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2F5B9D"/>
                </a:solidFill>
              </a:rPr>
              <a:t>Short Introduction to </a:t>
            </a:r>
            <a:r>
              <a:rPr lang="en" sz="3200">
                <a:solidFill>
                  <a:srgbClr val="2F5B9D"/>
                </a:solidFill>
              </a:rPr>
              <a:t>Phylogenetics</a:t>
            </a:r>
            <a:endParaRPr sz="3200">
              <a:solidFill>
                <a:srgbClr val="2F5B9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2F5B9D"/>
              </a:solidFill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276025" y="3696350"/>
            <a:ext cx="8328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Thomas Girke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May 31, 2018</a:t>
            </a:r>
            <a:endParaRPr sz="1800">
              <a:solidFill>
                <a:schemeClr val="dk2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Shape 58"/>
          <p:cNvSpPr txBox="1"/>
          <p:nvPr/>
        </p:nvSpPr>
        <p:spPr>
          <a:xfrm>
            <a:off x="311700" y="19197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A528F"/>
                </a:solidFill>
              </a:rPr>
              <a:t>Data Analysis in Genome Biology</a:t>
            </a:r>
            <a:endParaRPr sz="2400">
              <a:solidFill>
                <a:srgbClr val="2A528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A528F"/>
                </a:solidFill>
              </a:rPr>
              <a:t>GEN242</a:t>
            </a:r>
            <a:endParaRPr sz="2400">
              <a:solidFill>
                <a:srgbClr val="2A528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A528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Orthologous and Paralogous Genes</a:t>
            </a:r>
            <a:endParaRPr sz="2600"/>
          </a:p>
        </p:txBody>
      </p:sp>
      <p:sp>
        <p:nvSpPr>
          <p:cNvPr id="127" name="Shape 127"/>
          <p:cNvSpPr txBox="1"/>
          <p:nvPr/>
        </p:nvSpPr>
        <p:spPr>
          <a:xfrm>
            <a:off x="251200" y="3374375"/>
            <a:ext cx="87195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rgbClr val="2F5B9D"/>
                </a:solidFill>
              </a:rPr>
              <a:t>Homologous genes</a:t>
            </a:r>
            <a:r>
              <a:rPr lang="en" sz="1800">
                <a:solidFill>
                  <a:schemeClr val="dk2"/>
                </a:solidFill>
              </a:rPr>
              <a:t>: evolved from a common ancestor.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rgbClr val="2F5B9D"/>
                </a:solidFill>
              </a:rPr>
              <a:t>Orthologous genes:</a:t>
            </a:r>
            <a:r>
              <a:rPr lang="en" sz="1800">
                <a:solidFill>
                  <a:schemeClr val="dk2"/>
                </a:solidFill>
              </a:rPr>
              <a:t> homologous genes that evolved by speciation.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rgbClr val="2F5B9D"/>
                </a:solidFill>
              </a:rPr>
              <a:t>Paralogous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rgbClr val="2F5B9D"/>
                </a:solidFill>
              </a:rPr>
              <a:t>genes</a:t>
            </a:r>
            <a:r>
              <a:rPr lang="en" sz="1800">
                <a:solidFill>
                  <a:schemeClr val="dk2"/>
                </a:solidFill>
              </a:rPr>
              <a:t>: homologous genes that evolved by gene duplications.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To infer phylogenies of species, orthologous genes need to be used.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To infer phylogenies of gene duplications, paralogous genes need to be used.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45658" l="21915" r="21599" t="14892"/>
          <a:stretch/>
        </p:blipFill>
        <p:spPr>
          <a:xfrm>
            <a:off x="1783608" y="842400"/>
            <a:ext cx="4736219" cy="248088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27650" y="793175"/>
            <a:ext cx="87678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Introduction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Phylogenetics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Tree Basics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Tree Topology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Counting Trees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Rooting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Inferring Trees from Distances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Building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Clustering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Parsimony Methods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Quality Assessment by Resampling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Bootstrap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Software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Extra Reading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Basics on Trees</a:t>
            </a:r>
            <a:endParaRPr sz="2600"/>
          </a:p>
        </p:txBody>
      </p:sp>
      <p:sp>
        <p:nvSpPr>
          <p:cNvPr id="142" name="Shape 142"/>
          <p:cNvSpPr txBox="1"/>
          <p:nvPr/>
        </p:nvSpPr>
        <p:spPr>
          <a:xfrm>
            <a:off x="403600" y="1393175"/>
            <a:ext cx="84147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Usually, the leaves (end nodes) of a tree are labelled.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In some cases the labels can be swapped without changing the tree.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 tree with a given leaf labelling is called a </a:t>
            </a:r>
            <a:r>
              <a:rPr lang="en" sz="1800">
                <a:solidFill>
                  <a:srgbClr val="2F5B9D"/>
                </a:solidFill>
              </a:rPr>
              <a:t>labelled branching pattern</a:t>
            </a:r>
            <a:r>
              <a:rPr lang="en" sz="1800">
                <a:solidFill>
                  <a:schemeClr val="dk2"/>
                </a:solidFill>
              </a:rPr>
              <a:t> or the </a:t>
            </a:r>
            <a:r>
              <a:rPr lang="en" sz="1800">
                <a:solidFill>
                  <a:srgbClr val="2F5B9D"/>
                </a:solidFill>
              </a:rPr>
              <a:t>tree topology </a:t>
            </a:r>
            <a:r>
              <a:rPr i="1" lang="en" sz="1800">
                <a:solidFill>
                  <a:srgbClr val="2F5B9D"/>
                </a:solidFill>
              </a:rPr>
              <a:t>T</a:t>
            </a:r>
            <a:r>
              <a:rPr lang="en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The </a:t>
            </a:r>
            <a:r>
              <a:rPr lang="en" sz="1800">
                <a:solidFill>
                  <a:srgbClr val="2F5B9D"/>
                </a:solidFill>
              </a:rPr>
              <a:t>lengths of the edges</a:t>
            </a:r>
            <a:r>
              <a:rPr lang="en" sz="1800">
                <a:solidFill>
                  <a:schemeClr val="dk2"/>
                </a:solidFill>
              </a:rPr>
              <a:t> are denoted by </a:t>
            </a:r>
            <a:r>
              <a:rPr i="1" lang="en" sz="1800">
                <a:solidFill>
                  <a:schemeClr val="dk2"/>
                </a:solidFill>
              </a:rPr>
              <a:t>t</a:t>
            </a:r>
            <a:r>
              <a:rPr baseline="-25000" i="1" lang="en" sz="1800">
                <a:solidFill>
                  <a:schemeClr val="dk2"/>
                </a:solidFill>
              </a:rPr>
              <a:t>i</a:t>
            </a:r>
            <a:endParaRPr baseline="-25000" i="1" sz="1800">
              <a:solidFill>
                <a:schemeClr val="dk2"/>
              </a:solidFill>
            </a:endParaRP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Basics on Trees</a:t>
            </a:r>
            <a:endParaRPr sz="2600"/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32000" l="34022" r="28321" t="38758"/>
          <a:stretch/>
        </p:blipFill>
        <p:spPr>
          <a:xfrm>
            <a:off x="4324425" y="1631725"/>
            <a:ext cx="3334474" cy="19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51200" y="707375"/>
            <a:ext cx="84147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Typically, binary trees are used in phylogenetics, where three branches meet at each internal branch node.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Tree components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internal and external branches (edges)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internal and external nodes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 true phylogeny has a root, which represents the ultimate ancestor for all the other items in a tree.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Certain algorithms like parsimony or probabilistic models provide no information about the position of the root in a tree.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Tree Styles</a:t>
            </a:r>
            <a:endParaRPr sz="2600"/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25374" l="15710" r="15806" t="24831"/>
          <a:stretch/>
        </p:blipFill>
        <p:spPr>
          <a:xfrm>
            <a:off x="1139725" y="1018800"/>
            <a:ext cx="6174675" cy="33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Tree Styles: Circle Tree</a:t>
            </a:r>
            <a:endParaRPr sz="2600"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17649" l="22538" r="23152" t="13107"/>
          <a:stretch/>
        </p:blipFill>
        <p:spPr>
          <a:xfrm>
            <a:off x="2231600" y="750175"/>
            <a:ext cx="4181799" cy="39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3714875" y="4576200"/>
            <a:ext cx="15678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Circle tree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Significance of Branch Lengths in Trees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1506650" y="1250475"/>
            <a:ext cx="15678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Cladogram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33513" l="5575" r="6905" t="32692"/>
          <a:stretch/>
        </p:blipFill>
        <p:spPr>
          <a:xfrm>
            <a:off x="839525" y="1681400"/>
            <a:ext cx="7422775" cy="21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4097450" y="1250475"/>
            <a:ext cx="15678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Phylogram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6383450" y="1250475"/>
            <a:ext cx="2445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Ultrametric Tree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3250" y="3881725"/>
            <a:ext cx="167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Branch lengths have no meaning.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3896450" y="3881725"/>
            <a:ext cx="167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Branch lengths are proportional to (genetic) change.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6334850" y="3881725"/>
            <a:ext cx="167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Branch lengths are proportional to time.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Rotating Branches in Phylogenetic Trees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1201850" y="3917475"/>
            <a:ext cx="6477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⇒"/>
            </a:pPr>
            <a:r>
              <a:rPr lang="en" sz="1800">
                <a:solidFill>
                  <a:schemeClr val="dk2"/>
                </a:solidFill>
              </a:rPr>
              <a:t>Rotations of internal nodes yield exactly the same tree.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38345" l="11467" r="11567" t="22897"/>
          <a:stretch/>
        </p:blipFill>
        <p:spPr>
          <a:xfrm>
            <a:off x="1243900" y="1330075"/>
            <a:ext cx="6090877" cy="23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Rooting Trees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973250" y="4069875"/>
            <a:ext cx="75387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There are five possibilities to root the unrooted tree on the top left.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Trees rooted on branches </a:t>
            </a:r>
            <a:r>
              <a:rPr i="1" lang="en" sz="1800">
                <a:solidFill>
                  <a:schemeClr val="dk2"/>
                </a:solidFill>
              </a:rPr>
              <a:t>c</a:t>
            </a:r>
            <a:r>
              <a:rPr lang="en" sz="1800">
                <a:solidFill>
                  <a:schemeClr val="dk2"/>
                </a:solidFill>
              </a:rPr>
              <a:t> and </a:t>
            </a:r>
            <a:r>
              <a:rPr i="1" lang="en" sz="1800">
                <a:solidFill>
                  <a:schemeClr val="dk2"/>
                </a:solidFill>
              </a:rPr>
              <a:t>d</a:t>
            </a:r>
            <a:r>
              <a:rPr lang="en" sz="1800">
                <a:solidFill>
                  <a:schemeClr val="dk2"/>
                </a:solidFill>
              </a:rPr>
              <a:t> are not shown.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27033" l="24609" r="23873" t="17377"/>
          <a:stretch/>
        </p:blipFill>
        <p:spPr>
          <a:xfrm>
            <a:off x="2688300" y="778676"/>
            <a:ext cx="4023077" cy="325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27650" y="793175"/>
            <a:ext cx="87678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Introduction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Phylogenetics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Tree Basics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Topology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Counting Trees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Rooting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Inferring Trees from Distances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Building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Clustering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Parsimony Methods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Quality Assessment by Resampling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Bootstrap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Software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Extra Reading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27650" y="793175"/>
            <a:ext cx="87678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Introduction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Phylogenetics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Basics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Topology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Counting Trees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Rooting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Inferring Trees from Distances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Building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Clustering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Parsimony Methods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Quality Assessment by Resampling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Bootstrap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Software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Extra Reading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Number of Nodes and Branches in Trees</a:t>
            </a:r>
            <a:endParaRPr sz="2600"/>
          </a:p>
        </p:txBody>
      </p:sp>
      <p:sp>
        <p:nvSpPr>
          <p:cNvPr id="208" name="Shape 208"/>
          <p:cNvSpPr txBox="1"/>
          <p:nvPr/>
        </p:nvSpPr>
        <p:spPr>
          <a:xfrm>
            <a:off x="-282200" y="1088375"/>
            <a:ext cx="84147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N nodes in rooted tree = </a:t>
            </a:r>
            <a:r>
              <a:rPr i="1" lang="en" sz="1800">
                <a:solidFill>
                  <a:schemeClr val="dk2"/>
                </a:solidFill>
              </a:rPr>
              <a:t>(2n − 1)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N branches in rooted tree = </a:t>
            </a:r>
            <a:r>
              <a:rPr i="1" lang="en" sz="1800">
                <a:solidFill>
                  <a:schemeClr val="dk2"/>
                </a:solidFill>
              </a:rPr>
              <a:t>(2n − 2)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N nodes in unrooted tree = </a:t>
            </a:r>
            <a:r>
              <a:rPr i="1" lang="en" sz="1800">
                <a:solidFill>
                  <a:schemeClr val="dk2"/>
                </a:solidFill>
              </a:rPr>
              <a:t>(2n − 2)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N branches in unrooted tree = </a:t>
            </a:r>
            <a:r>
              <a:rPr i="1" lang="en" sz="1800">
                <a:solidFill>
                  <a:schemeClr val="dk2"/>
                </a:solidFill>
              </a:rPr>
              <a:t>(2n − 3)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n</a:t>
            </a:r>
            <a:r>
              <a:rPr lang="en" sz="1800">
                <a:solidFill>
                  <a:schemeClr val="dk2"/>
                </a:solidFill>
              </a:rPr>
              <a:t> = number of leaves (taxa)</a:t>
            </a:r>
            <a:endParaRPr baseline="-25000" i="1" sz="1800">
              <a:solidFill>
                <a:schemeClr val="dk2"/>
              </a:solidFill>
            </a:endParaRP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Number of Unrooted and Rooted Trees</a:t>
            </a:r>
            <a:endParaRPr sz="2600"/>
          </a:p>
        </p:txBody>
      </p:sp>
      <p:sp>
        <p:nvSpPr>
          <p:cNvPr id="215" name="Shape 215"/>
          <p:cNvSpPr txBox="1"/>
          <p:nvPr/>
        </p:nvSpPr>
        <p:spPr>
          <a:xfrm>
            <a:off x="175000" y="859775"/>
            <a:ext cx="84147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The number of possible trees grows more than exponentially as the number of taxa n increases:</a:t>
            </a:r>
            <a:endParaRPr baseline="-25000" i="1" sz="1800">
              <a:solidFill>
                <a:schemeClr val="dk2"/>
              </a:solidFill>
            </a:endParaRPr>
          </a:p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12550" l="2679" r="5871" t="22758"/>
          <a:stretch/>
        </p:blipFill>
        <p:spPr>
          <a:xfrm>
            <a:off x="1148875" y="1551600"/>
            <a:ext cx="6449326" cy="342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27650" y="793175"/>
            <a:ext cx="87678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Introduction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Phylogenetics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Tree Basics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Topology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Counting Trees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Tree Rooting Methods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Inferring Trees from Distances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Building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Clustering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Parsimony Methods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Quality Assessment by Resampling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Bootstrap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Software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Extra Reading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Methods for Rooting Phylogenetic Trees</a:t>
            </a:r>
            <a:endParaRPr sz="2600"/>
          </a:p>
        </p:txBody>
      </p:sp>
      <p:sp>
        <p:nvSpPr>
          <p:cNvPr id="230" name="Shape 230"/>
          <p:cNvSpPr txBox="1"/>
          <p:nvPr/>
        </p:nvSpPr>
        <p:spPr>
          <a:xfrm>
            <a:off x="403600" y="935975"/>
            <a:ext cx="84147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Outgroup Method</a:t>
            </a:r>
            <a:endParaRPr sz="1800">
              <a:solidFill>
                <a:srgbClr val="2F5B9D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Rooting by including one or more outgroup taxa/sequences.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Gene Duplication</a:t>
            </a:r>
            <a:endParaRPr sz="1800">
              <a:solidFill>
                <a:srgbClr val="2F5B9D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Paralogous gene duplication predating the common ancestor of a clade are used.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Midpoint Rooting</a:t>
            </a:r>
            <a:endParaRPr sz="1800">
              <a:solidFill>
                <a:srgbClr val="2F5B9D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Tree is rooted by midpoint between the two most distant branches.</a:t>
            </a:r>
            <a:endParaRPr baseline="-25000" i="1" sz="1800">
              <a:solidFill>
                <a:schemeClr val="dk2"/>
              </a:solidFill>
            </a:endParaRPr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Rooting by Outgroup</a:t>
            </a:r>
            <a:endParaRPr sz="2600"/>
          </a:p>
        </p:txBody>
      </p:sp>
      <p:sp>
        <p:nvSpPr>
          <p:cNvPr id="237" name="Shape 237"/>
          <p:cNvSpPr txBox="1"/>
          <p:nvPr/>
        </p:nvSpPr>
        <p:spPr>
          <a:xfrm>
            <a:off x="403600" y="859775"/>
            <a:ext cx="84147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Rooting is accomplished by including one or more outgroup (taxa/sequences) that differ from all ingroup members more than all the ingroup members among each other.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The main assumption of this method is that outgroup taxa fall outside of the ingroup.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aseline="-25000" i="1" sz="1800">
              <a:solidFill>
                <a:schemeClr val="dk2"/>
              </a:solidFill>
            </a:endParaRPr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28.png" id="239" name="Shape 239"/>
          <p:cNvPicPr preferRelativeResize="0"/>
          <p:nvPr/>
        </p:nvPicPr>
        <p:blipFill rotWithShape="1">
          <a:blip r:embed="rId3">
            <a:alphaModFix/>
          </a:blip>
          <a:srcRect b="30094" l="29472" r="24804" t="35445"/>
          <a:stretch/>
        </p:blipFill>
        <p:spPr>
          <a:xfrm>
            <a:off x="2735200" y="1823275"/>
            <a:ext cx="3564699" cy="20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Rooting with Duplicated Genes</a:t>
            </a:r>
            <a:endParaRPr sz="2600"/>
          </a:p>
        </p:txBody>
      </p:sp>
      <p:sp>
        <p:nvSpPr>
          <p:cNvPr id="245" name="Shape 245"/>
          <p:cNvSpPr txBox="1"/>
          <p:nvPr/>
        </p:nvSpPr>
        <p:spPr>
          <a:xfrm>
            <a:off x="327400" y="935975"/>
            <a:ext cx="84147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 gene duplication in an ancestral organism gives rise to paralogous genes.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Speciation processes give rise to orthologous genes.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aseline="-25000" i="1" sz="1800">
              <a:solidFill>
                <a:schemeClr val="dk2"/>
              </a:solidFill>
            </a:endParaRP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29.png" id="247" name="Shape 247"/>
          <p:cNvPicPr preferRelativeResize="0"/>
          <p:nvPr/>
        </p:nvPicPr>
        <p:blipFill rotWithShape="1">
          <a:blip r:embed="rId3">
            <a:alphaModFix/>
          </a:blip>
          <a:srcRect b="22760" l="29466" r="23052" t="41379"/>
          <a:stretch/>
        </p:blipFill>
        <p:spPr>
          <a:xfrm>
            <a:off x="2180150" y="1975950"/>
            <a:ext cx="4164150" cy="235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Rooting with Duplicated Genes</a:t>
            </a:r>
            <a:endParaRPr sz="2600"/>
          </a:p>
        </p:txBody>
      </p:sp>
      <p:sp>
        <p:nvSpPr>
          <p:cNvPr id="253" name="Shape 253"/>
          <p:cNvSpPr txBox="1"/>
          <p:nvPr/>
        </p:nvSpPr>
        <p:spPr>
          <a:xfrm>
            <a:off x="327400" y="9359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100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The root is placed between paralogous gene populations.</a:t>
            </a:r>
            <a:endParaRPr baseline="-25000" i="1" sz="1800">
              <a:solidFill>
                <a:schemeClr val="dk2"/>
              </a:solidFill>
            </a:endParaRPr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30.png" id="255" name="Shape 255"/>
          <p:cNvPicPr preferRelativeResize="0"/>
          <p:nvPr/>
        </p:nvPicPr>
        <p:blipFill rotWithShape="1">
          <a:blip r:embed="rId3">
            <a:alphaModFix/>
          </a:blip>
          <a:srcRect b="19722" l="38986" r="31633" t="30207"/>
          <a:stretch/>
        </p:blipFill>
        <p:spPr>
          <a:xfrm>
            <a:off x="3094049" y="1553700"/>
            <a:ext cx="2631201" cy="3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1165600" y="1926575"/>
            <a:ext cx="205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Gene Copies A</a:t>
            </a:r>
            <a:endParaRPr baseline="-25000" i="1" sz="1800">
              <a:solidFill>
                <a:srgbClr val="2F5B9D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165600" y="3526775"/>
            <a:ext cx="205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Gene Copies B</a:t>
            </a:r>
            <a:endParaRPr baseline="-25000" i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Rooting the Tree of Life</a:t>
            </a:r>
            <a:endParaRPr sz="2600"/>
          </a:p>
        </p:txBody>
      </p:sp>
      <p:sp>
        <p:nvSpPr>
          <p:cNvPr id="263" name="Shape 263"/>
          <p:cNvSpPr txBox="1"/>
          <p:nvPr/>
        </p:nvSpPr>
        <p:spPr>
          <a:xfrm>
            <a:off x="327400" y="35267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Universal trees based on single gene orthologs cannot be rooted by the outgroup method, because of the lack of an ancestral sequence.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Solution: use ancient gene duplication that predates the last common ancestor (cenancestor) of all living organisms Iwabe et al. (1989).</a:t>
            </a:r>
            <a:endParaRPr baseline="-25000" i="1" sz="1800">
              <a:solidFill>
                <a:schemeClr val="dk2"/>
              </a:solidFill>
            </a:endParaRPr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33519" l="19541" r="19940" t="22479"/>
          <a:stretch/>
        </p:blipFill>
        <p:spPr>
          <a:xfrm>
            <a:off x="1722900" y="623000"/>
            <a:ext cx="5139050" cy="28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3256625" y="3207250"/>
            <a:ext cx="205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Cenancestor</a:t>
            </a:r>
            <a:endParaRPr baseline="-25000" i="1" sz="1800">
              <a:solidFill>
                <a:srgbClr val="2F5B9D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Midpoint Rooting</a:t>
            </a:r>
            <a:endParaRPr sz="2600"/>
          </a:p>
        </p:txBody>
      </p:sp>
      <p:sp>
        <p:nvSpPr>
          <p:cNvPr id="272" name="Shape 272"/>
          <p:cNvSpPr txBox="1"/>
          <p:nvPr/>
        </p:nvSpPr>
        <p:spPr>
          <a:xfrm>
            <a:off x="327400" y="8597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Choose the midpoint between the two most distant branches.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Midpoint rooting assumes that the rate of evolution is the same on the longest branches of the tree.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32.png" id="274" name="Shape 274"/>
          <p:cNvPicPr preferRelativeResize="0"/>
          <p:nvPr/>
        </p:nvPicPr>
        <p:blipFill rotWithShape="1">
          <a:blip r:embed="rId3">
            <a:alphaModFix/>
          </a:blip>
          <a:srcRect b="26207" l="26572" r="24390" t="23586"/>
          <a:stretch/>
        </p:blipFill>
        <p:spPr>
          <a:xfrm>
            <a:off x="2289950" y="1213150"/>
            <a:ext cx="3809726" cy="292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27650" y="793175"/>
            <a:ext cx="87678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Introduction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Phylogenetics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Tree Basics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Topology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Counting Trees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Rooting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Inferring Trees from Distances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Building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Clustering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Parsimony Methods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Quality Assessment by Resampling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Bootstrap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Software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Extra Reading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Phylogeny: Evolutionary Relationships Among Organisms</a:t>
            </a:r>
            <a:endParaRPr sz="2400"/>
          </a:p>
        </p:txBody>
      </p:sp>
      <p:sp>
        <p:nvSpPr>
          <p:cNvPr id="71" name="Shape 71"/>
          <p:cNvSpPr txBox="1"/>
          <p:nvPr/>
        </p:nvSpPr>
        <p:spPr>
          <a:xfrm>
            <a:off x="335700" y="1077500"/>
            <a:ext cx="8566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Systematics</a:t>
            </a:r>
            <a:r>
              <a:rPr lang="en" sz="1800">
                <a:solidFill>
                  <a:schemeClr val="dk2"/>
                </a:solidFill>
              </a:rPr>
              <a:t> is the study of the diversity of organisms. It often includes phylogenetics.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Phylogenetics</a:t>
            </a:r>
            <a:r>
              <a:rPr lang="en" sz="1800">
                <a:solidFill>
                  <a:schemeClr val="dk2"/>
                </a:solidFill>
              </a:rPr>
              <a:t> is the study of the evolutionary relationships among organisms and their components.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Phylogenies</a:t>
            </a:r>
            <a:r>
              <a:rPr lang="en" sz="1800">
                <a:solidFill>
                  <a:schemeClr val="dk2"/>
                </a:solidFill>
              </a:rPr>
              <a:t> (evolutionary models) provide a framework for studying evolutionary patterns and mechanisms.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Transforming Aligned Sequences to Distances</a:t>
            </a:r>
            <a:endParaRPr sz="2600"/>
          </a:p>
        </p:txBody>
      </p:sp>
      <p:sp>
        <p:nvSpPr>
          <p:cNvPr id="287" name="Shape 287"/>
          <p:cNvSpPr txBox="1"/>
          <p:nvPr/>
        </p:nvSpPr>
        <p:spPr>
          <a:xfrm>
            <a:off x="327400" y="7835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DNA Alignment</a:t>
            </a:r>
            <a:endParaRPr sz="1800">
              <a:solidFill>
                <a:schemeClr val="dk2"/>
              </a:solidFill>
            </a:endParaRPr>
          </a:p>
          <a:p>
            <a:pPr indent="0" lvl="0" marL="3200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F5B9D"/>
                </a:solidFill>
                <a:latin typeface="Courier New"/>
                <a:ea typeface="Courier New"/>
                <a:cs typeface="Courier New"/>
                <a:sym typeface="Courier New"/>
              </a:rPr>
              <a:t>G1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TTATTAA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00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F5B9D"/>
                </a:solidFill>
                <a:latin typeface="Courier New"/>
                <a:ea typeface="Courier New"/>
                <a:cs typeface="Courier New"/>
                <a:sym typeface="Courier New"/>
              </a:rPr>
              <a:t>G2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AATTTAA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00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F5B9D"/>
                </a:solidFill>
                <a:latin typeface="Courier New"/>
                <a:ea typeface="Courier New"/>
                <a:cs typeface="Courier New"/>
                <a:sym typeface="Courier New"/>
              </a:rPr>
              <a:t>G3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AAAAATA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00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F5B9D"/>
                </a:solidFill>
                <a:latin typeface="Courier New"/>
                <a:ea typeface="Courier New"/>
                <a:cs typeface="Courier New"/>
                <a:sym typeface="Courier New"/>
              </a:rPr>
              <a:t>G4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AAAAAAT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Distance Matrix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Absolute distances in bottom triangle and uncorrected relative distances in top triangle.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9" name="Shape 289"/>
          <p:cNvGraphicFramePr/>
          <p:nvPr/>
        </p:nvGraphicFramePr>
        <p:xfrm>
          <a:off x="3054050" y="294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{96FF3C62-C35E-49C4-840D-420A915FEC6E}</a:tableStyleId>
              </a:tblPr>
              <a:tblGrid>
                <a:gridCol w="406225"/>
                <a:gridCol w="596000"/>
                <a:gridCol w="610200"/>
                <a:gridCol w="674050"/>
                <a:gridCol w="5960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G1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G2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G3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G4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G1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0.43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0.71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0.71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G2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0.57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0.57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G3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4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0.29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G4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4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Similarity </a:t>
            </a:r>
            <a:r>
              <a:rPr i="1" lang="en" sz="2600"/>
              <a:t>vs.</a:t>
            </a:r>
            <a:r>
              <a:rPr lang="en" sz="2600"/>
              <a:t> Phylogenetic Relationship</a:t>
            </a:r>
            <a:endParaRPr sz="2600"/>
          </a:p>
        </p:txBody>
      </p:sp>
      <p:sp>
        <p:nvSpPr>
          <p:cNvPr id="295" name="Shape 295"/>
          <p:cNvSpPr txBox="1"/>
          <p:nvPr/>
        </p:nvSpPr>
        <p:spPr>
          <a:xfrm>
            <a:off x="327400" y="5549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Similarity and phylogenetic relationships are not the same.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Similarity refers to likeness or resemblance.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Phylogenetic relationship refers to historical connections through common ancestry.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Similarity: evolutionary relationship when distances are ultrametric (</a:t>
            </a:r>
            <a:r>
              <a:rPr i="1" lang="en" sz="1800">
                <a:solidFill>
                  <a:schemeClr val="dk2"/>
                </a:solidFill>
              </a:rPr>
              <a:t>e.g.</a:t>
            </a:r>
            <a:r>
              <a:rPr lang="en" sz="1800">
                <a:solidFill>
                  <a:schemeClr val="dk2"/>
                </a:solidFill>
              </a:rPr>
              <a:t> sequences are evolving in a perfectly clock-like manner).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Example </a:t>
            </a:r>
            <a:r>
              <a:rPr lang="en" sz="1800">
                <a:solidFill>
                  <a:srgbClr val="2A528F"/>
                </a:solidFill>
              </a:rPr>
              <a:t>Tree A</a:t>
            </a:r>
            <a:r>
              <a:rPr lang="en" sz="1800">
                <a:solidFill>
                  <a:schemeClr val="dk2"/>
                </a:solidFill>
              </a:rPr>
              <a:t>: B is most similar to A and is also most closely related to A.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When distances are not ultrametric, two taxa can be most similar without being closely related.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Example </a:t>
            </a:r>
            <a:r>
              <a:rPr lang="en" sz="1800">
                <a:solidFill>
                  <a:srgbClr val="2A528F"/>
                </a:solidFill>
              </a:rPr>
              <a:t>Tree B</a:t>
            </a:r>
            <a:r>
              <a:rPr lang="en" sz="1800">
                <a:solidFill>
                  <a:schemeClr val="dk2"/>
                </a:solidFill>
              </a:rPr>
              <a:t>: B is more similar to C, but it is most closely related to 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34.png" id="297" name="Shape 297"/>
          <p:cNvPicPr preferRelativeResize="0"/>
          <p:nvPr/>
        </p:nvPicPr>
        <p:blipFill rotWithShape="1">
          <a:blip r:embed="rId3">
            <a:alphaModFix/>
          </a:blip>
          <a:srcRect b="11529" l="28095" r="30527" t="64748"/>
          <a:stretch/>
        </p:blipFill>
        <p:spPr>
          <a:xfrm>
            <a:off x="3114175" y="3693700"/>
            <a:ext cx="2751349" cy="118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223000" y="4745975"/>
            <a:ext cx="2548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528F"/>
                </a:solidFill>
              </a:rPr>
              <a:t>Tree A                Tree B</a:t>
            </a:r>
            <a:endParaRPr>
              <a:solidFill>
                <a:srgbClr val="2A528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Properties of Distances</a:t>
            </a:r>
            <a:endParaRPr sz="2600"/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35.png" id="305" name="Shape 305"/>
          <p:cNvPicPr preferRelativeResize="0"/>
          <p:nvPr/>
        </p:nvPicPr>
        <p:blipFill rotWithShape="1">
          <a:blip r:embed="rId3">
            <a:alphaModFix/>
          </a:blip>
          <a:srcRect b="9968" l="6771" r="7509" t="14628"/>
          <a:stretch/>
        </p:blipFill>
        <p:spPr>
          <a:xfrm>
            <a:off x="1357325" y="778050"/>
            <a:ext cx="6230600" cy="411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Properties of Distances</a:t>
            </a:r>
            <a:endParaRPr sz="2600"/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36.png" id="312" name="Shape 312"/>
          <p:cNvPicPr preferRelativeResize="0"/>
          <p:nvPr/>
        </p:nvPicPr>
        <p:blipFill rotWithShape="1">
          <a:blip r:embed="rId3">
            <a:alphaModFix/>
          </a:blip>
          <a:srcRect b="17606" l="5854" r="8175" t="19401"/>
          <a:stretch/>
        </p:blipFill>
        <p:spPr>
          <a:xfrm>
            <a:off x="908375" y="687825"/>
            <a:ext cx="6872051" cy="414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Properties of Distances</a:t>
            </a:r>
            <a:endParaRPr sz="2600"/>
          </a:p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37.png" id="319" name="Shape 319"/>
          <p:cNvPicPr preferRelativeResize="0"/>
          <p:nvPr/>
        </p:nvPicPr>
        <p:blipFill rotWithShape="1">
          <a:blip r:embed="rId3">
            <a:alphaModFix/>
          </a:blip>
          <a:srcRect b="14749" l="6225" r="5723" t="17251"/>
          <a:stretch/>
        </p:blipFill>
        <p:spPr>
          <a:xfrm>
            <a:off x="725900" y="783650"/>
            <a:ext cx="6757975" cy="391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Additivity of Distances in Trees</a:t>
            </a:r>
            <a:endParaRPr sz="2600"/>
          </a:p>
        </p:txBody>
      </p:sp>
      <p:sp>
        <p:nvSpPr>
          <p:cNvPr id="325" name="Shape 325"/>
          <p:cNvSpPr txBox="1"/>
          <p:nvPr/>
        </p:nvSpPr>
        <p:spPr>
          <a:xfrm>
            <a:off x="251200" y="5549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Additive property: the distances in the distance matrix match the relative branch lengths in the tree.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In a perfectly additive tree the branch lengths match the distances in the distance matrix perfectly. In such a case there will be only a single and unique additive tree that fits the distance matrix (perfect fit theorem).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Example for perfectly additive tree: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7" name="Shape 327"/>
          <p:cNvGraphicFramePr/>
          <p:nvPr/>
        </p:nvGraphicFramePr>
        <p:xfrm>
          <a:off x="3502450" y="386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{96FF3C62-C35E-49C4-840D-420A915FEC6E}</a:tableStyleId>
              </a:tblPr>
              <a:tblGrid>
                <a:gridCol w="309375"/>
                <a:gridCol w="507950"/>
                <a:gridCol w="437700"/>
                <a:gridCol w="437700"/>
              </a:tblGrid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B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C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D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A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0.6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B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0.7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0.6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C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0.7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prefix-35.png" id="328" name="Shape 328"/>
          <p:cNvPicPr preferRelativeResize="0"/>
          <p:nvPr/>
        </p:nvPicPr>
        <p:blipFill rotWithShape="1">
          <a:blip r:embed="rId3">
            <a:alphaModFix/>
          </a:blip>
          <a:srcRect b="36138" l="33401" r="29564" t="39860"/>
          <a:stretch/>
        </p:blipFill>
        <p:spPr>
          <a:xfrm>
            <a:off x="3034300" y="2348275"/>
            <a:ext cx="2933926" cy="14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Application of Buneman’s Test</a:t>
            </a:r>
            <a:endParaRPr sz="2600"/>
          </a:p>
        </p:txBody>
      </p:sp>
      <p:sp>
        <p:nvSpPr>
          <p:cNvPr id="334" name="Shape 334"/>
          <p:cNvSpPr txBox="1"/>
          <p:nvPr/>
        </p:nvSpPr>
        <p:spPr>
          <a:xfrm>
            <a:off x="251200" y="7073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The Buneman’s four-point metric simply means that of the three sums of distances, one sum must be smaller than the other two, and these other two must be equal.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For example: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35.png" id="336" name="Shape 336"/>
          <p:cNvPicPr preferRelativeResize="0"/>
          <p:nvPr/>
        </p:nvPicPr>
        <p:blipFill rotWithShape="1">
          <a:blip r:embed="rId3">
            <a:alphaModFix/>
          </a:blip>
          <a:srcRect b="36138" l="33401" r="29564" t="39860"/>
          <a:stretch/>
        </p:blipFill>
        <p:spPr>
          <a:xfrm>
            <a:off x="2958100" y="1891075"/>
            <a:ext cx="2933926" cy="1425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fix-39.png" id="337" name="Shape 337"/>
          <p:cNvPicPr preferRelativeResize="0"/>
          <p:nvPr/>
        </p:nvPicPr>
        <p:blipFill rotWithShape="1">
          <a:blip r:embed="rId4">
            <a:alphaModFix/>
          </a:blip>
          <a:srcRect b="15691" l="12913" r="12698" t="64471"/>
          <a:stretch/>
        </p:blipFill>
        <p:spPr>
          <a:xfrm>
            <a:off x="1788850" y="3330750"/>
            <a:ext cx="5955473" cy="1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Neighbor-Relations Methods</a:t>
            </a:r>
            <a:endParaRPr sz="2600"/>
          </a:p>
        </p:txBody>
      </p:sp>
      <p:sp>
        <p:nvSpPr>
          <p:cNvPr id="343" name="Shape 343"/>
          <p:cNvSpPr txBox="1"/>
          <p:nvPr/>
        </p:nvSpPr>
        <p:spPr>
          <a:xfrm>
            <a:off x="251200" y="5549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The neighbor-relations method takes advantage of the Buneman’s four-point metric to choose the correct tree when the distances are additive.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Neighbors are taxa that are joined through a single internal node. Non-neighbors are joined through more than one internal node.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If the tree above is taken as the true tree, then </a:t>
            </a:r>
            <a:r>
              <a:rPr i="1" lang="en" sz="1800">
                <a:solidFill>
                  <a:schemeClr val="dk2"/>
                </a:solidFill>
              </a:rPr>
              <a:t>d(A, B) + d(C, D) &lt; d(A, C) + d(B, D) = d(A, D) + d(B, C)</a:t>
            </a:r>
            <a:r>
              <a:rPr lang="en" sz="1800">
                <a:solidFill>
                  <a:schemeClr val="dk2"/>
                </a:solidFill>
              </a:rPr>
              <a:t>, because </a:t>
            </a:r>
            <a:r>
              <a:rPr i="1" lang="en" sz="1800">
                <a:solidFill>
                  <a:schemeClr val="dk2"/>
                </a:solidFill>
              </a:rPr>
              <a:t>d(A, B) and d(C, D)</a:t>
            </a:r>
            <a:r>
              <a:rPr lang="en" sz="1800">
                <a:solidFill>
                  <a:schemeClr val="dk2"/>
                </a:solidFill>
              </a:rPr>
              <a:t> are distances between neighbors and do not contain the internal branch.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In the case of four taxa with unknown phylogenetic relationships, identify the two sets of neighbors. Once the neighbors are identified, so is the topology.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35.png" id="345" name="Shape 345"/>
          <p:cNvPicPr preferRelativeResize="0"/>
          <p:nvPr/>
        </p:nvPicPr>
        <p:blipFill rotWithShape="1">
          <a:blip r:embed="rId3">
            <a:alphaModFix/>
          </a:blip>
          <a:srcRect b="36138" l="33401" r="29564" t="39860"/>
          <a:stretch/>
        </p:blipFill>
        <p:spPr>
          <a:xfrm>
            <a:off x="3034300" y="1967275"/>
            <a:ext cx="2933926" cy="14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Neighbor-Relations Methods</a:t>
            </a:r>
            <a:endParaRPr sz="2600"/>
          </a:p>
        </p:txBody>
      </p:sp>
      <p:sp>
        <p:nvSpPr>
          <p:cNvPr id="351" name="Shape 351"/>
          <p:cNvSpPr txBox="1"/>
          <p:nvPr/>
        </p:nvSpPr>
        <p:spPr>
          <a:xfrm>
            <a:off x="251200" y="6311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With four taxa three unrooted trees are possible.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Each tree contains different neighbors.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To determine which taxa are neighbors, compute the distances for all possible pairs of taxa.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The given tree is the correct one, because the sum </a:t>
            </a:r>
            <a:r>
              <a:rPr i="1" lang="en" sz="1800">
                <a:solidFill>
                  <a:schemeClr val="dk2"/>
                </a:solidFill>
              </a:rPr>
              <a:t>d(A, B) + d(C, D)</a:t>
            </a:r>
            <a:r>
              <a:rPr lang="en" sz="1800">
                <a:solidFill>
                  <a:schemeClr val="dk2"/>
                </a:solidFill>
              </a:rPr>
              <a:t> is the smallest of the three possible sums.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35.png" id="353" name="Shape 353"/>
          <p:cNvPicPr preferRelativeResize="0"/>
          <p:nvPr/>
        </p:nvPicPr>
        <p:blipFill rotWithShape="1">
          <a:blip r:embed="rId3">
            <a:alphaModFix/>
          </a:blip>
          <a:srcRect b="36138" l="33401" r="29564" t="39860"/>
          <a:stretch/>
        </p:blipFill>
        <p:spPr>
          <a:xfrm>
            <a:off x="1281700" y="2119675"/>
            <a:ext cx="2933926" cy="1425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4" name="Shape 354"/>
          <p:cNvGraphicFramePr/>
          <p:nvPr/>
        </p:nvGraphicFramePr>
        <p:xfrm>
          <a:off x="5407450" y="241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{96FF3C62-C35E-49C4-840D-420A915FEC6E}</a:tableStyleId>
              </a:tblPr>
              <a:tblGrid>
                <a:gridCol w="309375"/>
                <a:gridCol w="507950"/>
                <a:gridCol w="437700"/>
                <a:gridCol w="437700"/>
              </a:tblGrid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B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C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D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A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0.6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B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0.7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0.6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C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0.7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Superimposed Substitutions Cause Distances to Be Non-Additive</a:t>
            </a:r>
            <a:endParaRPr sz="2600"/>
          </a:p>
        </p:txBody>
      </p:sp>
      <p:sp>
        <p:nvSpPr>
          <p:cNvPr id="360" name="Shape 360"/>
          <p:cNvSpPr txBox="1"/>
          <p:nvPr/>
        </p:nvSpPr>
        <p:spPr>
          <a:xfrm>
            <a:off x="251200" y="10121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Complete inventory of all genetic events (unique and superimposed substitutions) would constitute a set of perfectly additive distances.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However, superimposed substitutions cause observed distances to be non-additive and underestimate true evolutionary distances.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1" name="Shape 3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42.png" id="362" name="Shape 362"/>
          <p:cNvPicPr preferRelativeResize="0"/>
          <p:nvPr/>
        </p:nvPicPr>
        <p:blipFill rotWithShape="1">
          <a:blip r:embed="rId3">
            <a:alphaModFix/>
          </a:blip>
          <a:srcRect b="14017" l="23205" r="23398" t="45990"/>
          <a:stretch/>
        </p:blipFill>
        <p:spPr>
          <a:xfrm>
            <a:off x="2021300" y="2374225"/>
            <a:ext cx="4658585" cy="26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Tree of Life</a:t>
            </a:r>
            <a:endParaRPr sz="2600"/>
          </a:p>
        </p:txBody>
      </p:sp>
      <p:sp>
        <p:nvSpPr>
          <p:cNvPr id="78" name="Shape 78"/>
          <p:cNvSpPr txBox="1"/>
          <p:nvPr/>
        </p:nvSpPr>
        <p:spPr>
          <a:xfrm>
            <a:off x="175000" y="3820700"/>
            <a:ext cx="8719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The similarity of molecular mechanisms suggests a common ancestor for all organisms.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Thus, any set of species is related. This relationship is called </a:t>
            </a:r>
            <a:r>
              <a:rPr lang="en" sz="1600">
                <a:solidFill>
                  <a:srgbClr val="2A528F"/>
                </a:solidFill>
              </a:rPr>
              <a:t>phylogeny</a:t>
            </a:r>
            <a:r>
              <a:rPr lang="en" sz="1600">
                <a:solidFill>
                  <a:schemeClr val="dk2"/>
                </a:solidFill>
              </a:rPr>
              <a:t>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rgbClr val="2A528F"/>
                </a:solidFill>
              </a:rPr>
              <a:t>Phylogenetic trees</a:t>
            </a:r>
            <a:r>
              <a:rPr lang="en" sz="1600">
                <a:solidFill>
                  <a:schemeClr val="dk2"/>
                </a:solidFill>
              </a:rPr>
              <a:t> are often used to represent this relationship.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25" y="593475"/>
            <a:ext cx="4052775" cy="32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Correction for Non-Additive Distances</a:t>
            </a:r>
            <a:endParaRPr sz="2600"/>
          </a:p>
        </p:txBody>
      </p:sp>
      <p:sp>
        <p:nvSpPr>
          <p:cNvPr id="368" name="Shape 368"/>
          <p:cNvSpPr txBox="1"/>
          <p:nvPr/>
        </p:nvSpPr>
        <p:spPr>
          <a:xfrm>
            <a:off x="175000" y="8597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Models of sequence evolution are employed to correct observed distances for superimposed substitutions.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Ideally, this will result in additive distances.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In reality, corrected distances are unlikely to exhibit a perfect fit to path length distances on a tree because of:</a:t>
            </a:r>
            <a:endParaRPr sz="1800">
              <a:solidFill>
                <a:schemeClr val="dk2"/>
              </a:solidFill>
            </a:endParaRPr>
          </a:p>
          <a:p>
            <a:pPr indent="-342900" lvl="0" marL="1371600" rtl="0" algn="just">
              <a:spcBef>
                <a:spcPts val="1000"/>
              </a:spcBef>
              <a:spcAft>
                <a:spcPts val="0"/>
              </a:spcAft>
              <a:buClr>
                <a:srgbClr val="2A528F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Inadequate models of sequence evolution.</a:t>
            </a:r>
            <a:endParaRPr sz="1800">
              <a:solidFill>
                <a:schemeClr val="dk2"/>
              </a:solidFill>
            </a:endParaRPr>
          </a:p>
          <a:p>
            <a:pPr indent="-342900" lvl="0" marL="1371600" rtl="0" algn="just">
              <a:spcBef>
                <a:spcPts val="0"/>
              </a:spcBef>
              <a:spcAft>
                <a:spcPts val="0"/>
              </a:spcAft>
              <a:buClr>
                <a:srgbClr val="2A528F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Stochastic (random) error associated with sequences of finite length.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9" name="Shape 3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Additivity and Distance Matrices</a:t>
            </a:r>
            <a:endParaRPr sz="2600"/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44.png" id="376" name="Shape 376"/>
          <p:cNvPicPr preferRelativeResize="0"/>
          <p:nvPr/>
        </p:nvPicPr>
        <p:blipFill rotWithShape="1">
          <a:blip r:embed="rId3">
            <a:alphaModFix/>
          </a:blip>
          <a:srcRect b="19045" l="14820" r="13959" t="19396"/>
          <a:stretch/>
        </p:blipFill>
        <p:spPr>
          <a:xfrm>
            <a:off x="1592175" y="969025"/>
            <a:ext cx="5581215" cy="36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27650" y="793175"/>
            <a:ext cx="87678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Introduction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Phylogenetics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Basics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Topology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Counting Trees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Rooting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Inferring Trees from Distances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Tree Building Methods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Clustering Methods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Parsimony Methods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Quality Assessment by Resampling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Bootstrap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Software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Extra Reading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3" name="Shape 3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Desirable Features of Tree Building Methods</a:t>
            </a:r>
            <a:endParaRPr sz="2600"/>
          </a:p>
        </p:txBody>
      </p:sp>
      <p:sp>
        <p:nvSpPr>
          <p:cNvPr id="389" name="Shape 389"/>
          <p:cNvSpPr txBox="1"/>
          <p:nvPr/>
        </p:nvSpPr>
        <p:spPr>
          <a:xfrm>
            <a:off x="251200" y="12407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rgbClr val="2F5B9D"/>
                </a:solidFill>
              </a:rPr>
              <a:t>Consistency:</a:t>
            </a:r>
            <a:r>
              <a:rPr lang="en" sz="1800">
                <a:solidFill>
                  <a:schemeClr val="dk2"/>
                </a:solidFill>
              </a:rPr>
              <a:t> will the method converge on the correct solution given enough data?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rgbClr val="2F5B9D"/>
                </a:solidFill>
              </a:rPr>
              <a:t>Efficiency:</a:t>
            </a:r>
            <a:r>
              <a:rPr lang="en" sz="1800">
                <a:solidFill>
                  <a:schemeClr val="dk2"/>
                </a:solidFill>
              </a:rPr>
              <a:t> how fast is the method?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rgbClr val="2F5B9D"/>
                </a:solidFill>
              </a:rPr>
              <a:t>Robustness:</a:t>
            </a:r>
            <a:r>
              <a:rPr lang="en" sz="1800">
                <a:solidFill>
                  <a:schemeClr val="dk2"/>
                </a:solidFill>
              </a:rPr>
              <a:t> will minor violations of the assumptions result in poor estimates of phylogeny?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0" name="Shape 3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Clustering Methods</a:t>
            </a:r>
            <a:endParaRPr sz="2600"/>
          </a:p>
        </p:txBody>
      </p:sp>
      <p:sp>
        <p:nvSpPr>
          <p:cNvPr id="396" name="Shape 396"/>
          <p:cNvSpPr txBox="1"/>
          <p:nvPr/>
        </p:nvSpPr>
        <p:spPr>
          <a:xfrm>
            <a:off x="251200" y="7073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Algorithmic methods in which the algorithm itself defines the tree selection criterion.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 optimality criteria applied.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Advantage: tend to be very fast (efficient) computations that produce singular trees.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Disadvantages: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➢"/>
            </a:pPr>
            <a:r>
              <a:rPr lang="en" sz="1800">
                <a:solidFill>
                  <a:schemeClr val="dk2"/>
                </a:solidFill>
              </a:rPr>
              <a:t>Do not allow evaluation of competing hypotheses.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➢"/>
            </a:pPr>
            <a:r>
              <a:rPr lang="en" sz="1800">
                <a:solidFill>
                  <a:schemeClr val="dk2"/>
                </a:solidFill>
              </a:rPr>
              <a:t>No objective function (</a:t>
            </a:r>
            <a:r>
              <a:rPr i="1" lang="en" sz="1800">
                <a:solidFill>
                  <a:schemeClr val="dk2"/>
                </a:solidFill>
              </a:rPr>
              <a:t>e.g.</a:t>
            </a:r>
            <a:r>
              <a:rPr lang="en" sz="1800">
                <a:solidFill>
                  <a:schemeClr val="dk2"/>
                </a:solidFill>
              </a:rPr>
              <a:t> likelihood, number of steps) is used to compare different trees to each other, even if numerous other trees could explain the data equally well.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Examples that construct trees from distances: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➢"/>
            </a:pPr>
            <a:r>
              <a:rPr lang="en" sz="1800">
                <a:solidFill>
                  <a:schemeClr val="dk2"/>
                </a:solidFill>
              </a:rPr>
              <a:t>UPGMA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➢"/>
            </a:pPr>
            <a:r>
              <a:rPr lang="en" sz="1800">
                <a:solidFill>
                  <a:schemeClr val="dk2"/>
                </a:solidFill>
              </a:rPr>
              <a:t>Neighbor joining (NJ)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7" name="Shape 3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UPGMA</a:t>
            </a:r>
            <a:endParaRPr sz="2600"/>
          </a:p>
        </p:txBody>
      </p:sp>
      <p:sp>
        <p:nvSpPr>
          <p:cNvPr id="403" name="Shape 403"/>
          <p:cNvSpPr txBox="1"/>
          <p:nvPr/>
        </p:nvSpPr>
        <p:spPr>
          <a:xfrm>
            <a:off x="251200" y="10121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UPGMA stands for </a:t>
            </a:r>
            <a:r>
              <a:rPr lang="en" sz="1800" u="sng">
                <a:solidFill>
                  <a:schemeClr val="dk2"/>
                </a:solidFill>
              </a:rPr>
              <a:t>u</a:t>
            </a:r>
            <a:r>
              <a:rPr lang="en" sz="1800">
                <a:solidFill>
                  <a:schemeClr val="dk2"/>
                </a:solidFill>
              </a:rPr>
              <a:t>nweighted </a:t>
            </a:r>
            <a:r>
              <a:rPr lang="en" sz="1800" u="sng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air </a:t>
            </a:r>
            <a:r>
              <a:rPr lang="en" sz="1800" u="sng">
                <a:solidFill>
                  <a:schemeClr val="dk2"/>
                </a:solidFill>
              </a:rPr>
              <a:t>g</a:t>
            </a:r>
            <a:r>
              <a:rPr lang="en" sz="1800">
                <a:solidFill>
                  <a:schemeClr val="dk2"/>
                </a:solidFill>
              </a:rPr>
              <a:t>roup </a:t>
            </a:r>
            <a:r>
              <a:rPr lang="en" sz="1800" u="sng">
                <a:solidFill>
                  <a:schemeClr val="dk2"/>
                </a:solidFill>
              </a:rPr>
              <a:t>m</a:t>
            </a:r>
            <a:r>
              <a:rPr lang="en" sz="1800">
                <a:solidFill>
                  <a:schemeClr val="dk2"/>
                </a:solidFill>
              </a:rPr>
              <a:t>ethod using arithmetic </a:t>
            </a:r>
            <a:r>
              <a:rPr lang="en" sz="1800" u="sng">
                <a:solidFill>
                  <a:schemeClr val="dk2"/>
                </a:solidFill>
              </a:rPr>
              <a:t>a</a:t>
            </a:r>
            <a:r>
              <a:rPr lang="en" sz="1800">
                <a:solidFill>
                  <a:schemeClr val="dk2"/>
                </a:solidFill>
              </a:rPr>
              <a:t>verages (Sokal and Michener, 1958).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Clusters taxa (sequences) agglomeratively and creates at the same time a hierarchical tree.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branch (edge) lengths and node positions are determined by the average distance between clusters.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There are variants of UPGMA that define the distance between clusters (linkage method) as the minimum or maximum of the distances between clusters, rather than the average.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average linkage seems to have the best performance.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4" name="Shape 4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UPGMA Algorithm</a:t>
            </a:r>
            <a:endParaRPr sz="2600"/>
          </a:p>
        </p:txBody>
      </p:sp>
      <p:sp>
        <p:nvSpPr>
          <p:cNvPr id="410" name="Shape 410"/>
          <p:cNvSpPr txBox="1"/>
          <p:nvPr/>
        </p:nvSpPr>
        <p:spPr>
          <a:xfrm>
            <a:off x="251200" y="6311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Initialization</a:t>
            </a:r>
            <a:endParaRPr sz="1800">
              <a:solidFill>
                <a:srgbClr val="2F5B9D"/>
              </a:solidFill>
            </a:endParaRPr>
          </a:p>
          <a:p>
            <a:pPr indent="-342900" lvl="0" marL="9144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Assign each sequence to its own cluster.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Iteration</a:t>
            </a:r>
            <a:endParaRPr sz="1800">
              <a:solidFill>
                <a:srgbClr val="2F5B9D"/>
              </a:solidFill>
            </a:endParaRPr>
          </a:p>
          <a:p>
            <a:pPr indent="-342900" lvl="0" marL="9144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Determine the clusters with the smallest distance (d). If there are several equidistant choices then pick one randomly.</a:t>
            </a:r>
            <a:endParaRPr sz="1800">
              <a:solidFill>
                <a:schemeClr val="dk2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Join these closest clusters to a new (larger) cluster.</a:t>
            </a:r>
            <a:endParaRPr sz="1800">
              <a:solidFill>
                <a:schemeClr val="dk2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Place a node for new cluster at the height corresponding to half of the distance between the joined clusters.</a:t>
            </a:r>
            <a:endParaRPr sz="1800">
              <a:solidFill>
                <a:schemeClr val="dk2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Update distances by computing the distance of the new cluster to all other clusters.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Termination</a:t>
            </a:r>
            <a:endParaRPr sz="1800">
              <a:solidFill>
                <a:srgbClr val="2F5B9D"/>
              </a:solidFill>
            </a:endParaRPr>
          </a:p>
          <a:p>
            <a:pPr indent="-342900" lvl="0" marL="9144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When only two clusters remain place the root at the height corresponding to half of their distance.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Illustration of UPGMA Algorithm</a:t>
            </a:r>
            <a:endParaRPr sz="2600"/>
          </a:p>
        </p:txBody>
      </p:sp>
      <p:sp>
        <p:nvSpPr>
          <p:cNvPr id="417" name="Shape 4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efix-42.png" id="418" name="Shape 418"/>
          <p:cNvPicPr preferRelativeResize="0"/>
          <p:nvPr/>
        </p:nvPicPr>
        <p:blipFill rotWithShape="1">
          <a:blip r:embed="rId3">
            <a:alphaModFix/>
          </a:blip>
          <a:srcRect b="13375" l="14057" r="14874" t="16556"/>
          <a:stretch/>
        </p:blipFill>
        <p:spPr>
          <a:xfrm>
            <a:off x="1497450" y="698950"/>
            <a:ext cx="5733398" cy="42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Limitations of UPGMA Algorithm</a:t>
            </a:r>
            <a:endParaRPr sz="2600"/>
          </a:p>
        </p:txBody>
      </p:sp>
      <p:sp>
        <p:nvSpPr>
          <p:cNvPr id="424" name="Shape 4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175000" y="554975"/>
            <a:ext cx="861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edge lengths of an UPGMA tree correspond roughly to the times measured by a molecular clock with constant rate.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method assumes that the divergence of sequences occurs at all points in the tree with a constant rate and the distances are additive.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If the molecular clock assumption applies to a given distance matrix, then UPGMA constructs the tree correctly.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However, if this assumption does not apply to the underlying distance matrix, then UPGMA may construct the tree incorrectly.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Example: correct tree on the left and incorrect UPGMA tree on the right: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Solution: test if the distance matrix is ultrametric, where in any triplet of distances one pair must be equal and the remaining one is the smallest.</a:t>
            </a:r>
            <a:endParaRPr sz="1600"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prefix-43.png" id="426" name="Shape 426"/>
          <p:cNvPicPr preferRelativeResize="0"/>
          <p:nvPr/>
        </p:nvPicPr>
        <p:blipFill rotWithShape="1">
          <a:blip r:embed="rId3">
            <a:alphaModFix/>
          </a:blip>
          <a:srcRect b="18620" l="32263" r="25217" t="58897"/>
          <a:stretch/>
        </p:blipFill>
        <p:spPr>
          <a:xfrm>
            <a:off x="2988875" y="2882200"/>
            <a:ext cx="3545950" cy="140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Neighbor-Joining Method</a:t>
            </a:r>
            <a:endParaRPr sz="2600"/>
          </a:p>
        </p:txBody>
      </p:sp>
      <p:sp>
        <p:nvSpPr>
          <p:cNvPr id="432" name="Shape 4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Shape 433"/>
          <p:cNvSpPr txBox="1"/>
          <p:nvPr/>
        </p:nvSpPr>
        <p:spPr>
          <a:xfrm>
            <a:off x="175000" y="859775"/>
            <a:ext cx="861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If the molecular clock property fails for a given data set, but additivity holds, then the neighbor-joining method can construct a correct tree.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To overcome the problem that neighboring leaves can be more distant to each other than to non-neighboring leaves (see previous slide), one can calculate the rate corrected distances </a:t>
            </a:r>
            <a:r>
              <a:rPr i="1" lang="en" sz="1800">
                <a:solidFill>
                  <a:schemeClr val="dk2"/>
                </a:solidFill>
              </a:rPr>
              <a:t>D</a:t>
            </a:r>
            <a:r>
              <a:rPr baseline="-25000" i="1" lang="en" sz="1800">
                <a:solidFill>
                  <a:schemeClr val="dk2"/>
                </a:solidFill>
              </a:rPr>
              <a:t>ij</a:t>
            </a:r>
            <a:r>
              <a:rPr lang="en" sz="1800">
                <a:solidFill>
                  <a:schemeClr val="dk2"/>
                </a:solidFill>
              </a:rPr>
              <a:t> by subtracting from </a:t>
            </a:r>
            <a:r>
              <a:rPr i="1" lang="en" sz="1800">
                <a:solidFill>
                  <a:schemeClr val="dk2"/>
                </a:solidFill>
              </a:rPr>
              <a:t>d</a:t>
            </a:r>
            <a:r>
              <a:rPr baseline="-25000" i="1" lang="en" sz="1800">
                <a:solidFill>
                  <a:schemeClr val="dk2"/>
                </a:solidFill>
              </a:rPr>
              <a:t>ij</a:t>
            </a:r>
            <a:r>
              <a:rPr lang="en" sz="1800">
                <a:solidFill>
                  <a:schemeClr val="dk2"/>
                </a:solidFill>
              </a:rPr>
              <a:t> the averaged distances to all other leaves: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i="1" lang="en" sz="1800">
                <a:solidFill>
                  <a:schemeClr val="dk2"/>
                </a:solidFill>
              </a:rPr>
              <a:t>|L|</a:t>
            </a:r>
            <a:r>
              <a:rPr lang="en" sz="1800">
                <a:solidFill>
                  <a:schemeClr val="dk2"/>
                </a:solidFill>
              </a:rPr>
              <a:t> is the size of the leaf set </a:t>
            </a:r>
            <a:r>
              <a:rPr i="1" lang="en" sz="1800">
                <a:solidFill>
                  <a:schemeClr val="dk2"/>
                </a:solidFill>
              </a:rPr>
              <a:t>L</a:t>
            </a:r>
            <a:r>
              <a:rPr lang="en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Consequence: </a:t>
            </a:r>
            <a:r>
              <a:rPr i="1" lang="en" sz="1800">
                <a:solidFill>
                  <a:schemeClr val="dk2"/>
                </a:solidFill>
              </a:rPr>
              <a:t>i</a:t>
            </a:r>
            <a:r>
              <a:rPr lang="en" sz="1800">
                <a:solidFill>
                  <a:schemeClr val="dk2"/>
                </a:solidFill>
              </a:rPr>
              <a:t> and </a:t>
            </a:r>
            <a:r>
              <a:rPr i="1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 are neighboring leaves if their </a:t>
            </a:r>
            <a:r>
              <a:rPr i="1" lang="en" sz="1800">
                <a:solidFill>
                  <a:schemeClr val="dk2"/>
                </a:solidFill>
              </a:rPr>
              <a:t>D</a:t>
            </a:r>
            <a:r>
              <a:rPr baseline="-25000" i="1" lang="en" sz="1800">
                <a:solidFill>
                  <a:schemeClr val="dk2"/>
                </a:solidFill>
              </a:rPr>
              <a:t>ij</a:t>
            </a:r>
            <a:r>
              <a:rPr lang="en" sz="1800">
                <a:solidFill>
                  <a:schemeClr val="dk2"/>
                </a:solidFill>
              </a:rPr>
              <a:t> is minimal!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prefix-44.png" id="434" name="Shape 434"/>
          <p:cNvPicPr preferRelativeResize="0"/>
          <p:nvPr/>
        </p:nvPicPr>
        <p:blipFill rotWithShape="1">
          <a:blip r:embed="rId3">
            <a:alphaModFix/>
          </a:blip>
          <a:srcRect b="36551" l="24608" r="5874" t="50345"/>
          <a:stretch/>
        </p:blipFill>
        <p:spPr>
          <a:xfrm>
            <a:off x="2094175" y="2741875"/>
            <a:ext cx="5427827" cy="7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Sequence-Based Phylogenies</a:t>
            </a:r>
            <a:endParaRPr sz="2600"/>
          </a:p>
        </p:txBody>
      </p:sp>
      <p:sp>
        <p:nvSpPr>
          <p:cNvPr id="86" name="Shape 86"/>
          <p:cNvSpPr txBox="1"/>
          <p:nvPr/>
        </p:nvSpPr>
        <p:spPr>
          <a:xfrm>
            <a:off x="175000" y="859775"/>
            <a:ext cx="87195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Traditionally, morphological characteristics from living and fossilised organisms have been used for inferring phylogenies.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Molecular relationships can provide more accurate distance measures, such as: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Immunological data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Mapping data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DNA and protein sequence data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Because certain sequences change with an almost constant rate over time they can serve as molecular clocks.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These clock-like sequences allow to infer often much more reliable phylogenies than traditional approaches.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Example: Rate Corrected Distance Matrix</a:t>
            </a:r>
            <a:endParaRPr sz="2600"/>
          </a:p>
        </p:txBody>
      </p:sp>
      <p:sp>
        <p:nvSpPr>
          <p:cNvPr id="440" name="Shape 440"/>
          <p:cNvSpPr txBox="1"/>
          <p:nvPr/>
        </p:nvSpPr>
        <p:spPr>
          <a:xfrm>
            <a:off x="327400" y="707375"/>
            <a:ext cx="841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Distance Matrix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Upper right triangle: original distance values.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Lower left triangle: rate corrected distances calculated by equation (3) as:</a:t>
            </a:r>
            <a:endParaRPr sz="1800">
              <a:solidFill>
                <a:schemeClr val="dk2"/>
              </a:solidFill>
            </a:endParaRPr>
          </a:p>
          <a:p>
            <a:pPr indent="0" lvl="0" marL="22860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2"/>
                </a:solidFill>
              </a:rPr>
              <a:t>r</a:t>
            </a:r>
            <a:r>
              <a:rPr baseline="-25000" i="1" lang="en" sz="1800">
                <a:solidFill>
                  <a:schemeClr val="dk2"/>
                </a:solidFill>
              </a:rPr>
              <a:t>A</a:t>
            </a:r>
            <a:r>
              <a:rPr lang="en" sz="1800">
                <a:solidFill>
                  <a:schemeClr val="dk2"/>
                </a:solidFill>
              </a:rPr>
              <a:t> = (0.3 + 0.7 + 0.4)/2 = 0.7</a:t>
            </a:r>
            <a:endParaRPr sz="1800">
              <a:solidFill>
                <a:schemeClr val="dk2"/>
              </a:solidFill>
            </a:endParaRPr>
          </a:p>
          <a:p>
            <a:pPr indent="0" lvl="0" marL="2286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2"/>
                </a:solidFill>
              </a:rPr>
              <a:t>r</a:t>
            </a:r>
            <a:r>
              <a:rPr baseline="-25000" i="1" lang="en" sz="1800">
                <a:solidFill>
                  <a:schemeClr val="dk2"/>
                </a:solidFill>
              </a:rPr>
              <a:t>B</a:t>
            </a:r>
            <a:r>
              <a:rPr lang="en" sz="1800">
                <a:solidFill>
                  <a:schemeClr val="dk2"/>
                </a:solidFill>
              </a:rPr>
              <a:t> = (0.3 + 0.8 + 0.5)/2 = 0.8</a:t>
            </a:r>
            <a:endParaRPr sz="1800">
              <a:solidFill>
                <a:schemeClr val="dk2"/>
              </a:solidFill>
            </a:endParaRPr>
          </a:p>
          <a:p>
            <a:pPr indent="0" lvl="0" marL="2286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2"/>
                </a:solidFill>
              </a:rPr>
              <a:t>r</a:t>
            </a:r>
            <a:r>
              <a:rPr baseline="-25000" i="1" lang="en" sz="1800">
                <a:solidFill>
                  <a:schemeClr val="dk2"/>
                </a:solidFill>
              </a:rPr>
              <a:t>C</a:t>
            </a:r>
            <a:r>
              <a:rPr lang="en" sz="1800">
                <a:solidFill>
                  <a:schemeClr val="dk2"/>
                </a:solidFill>
              </a:rPr>
              <a:t> = (0.7 + 0.8 + 0.5)/2 = 1.0</a:t>
            </a:r>
            <a:endParaRPr sz="1800">
              <a:solidFill>
                <a:schemeClr val="dk2"/>
              </a:solidFill>
            </a:endParaRPr>
          </a:p>
          <a:p>
            <a:pPr indent="0" lvl="0" marL="2286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                     ...</a:t>
            </a:r>
            <a:endParaRPr sz="1800">
              <a:solidFill>
                <a:schemeClr val="dk2"/>
              </a:solidFill>
            </a:endParaRPr>
          </a:p>
          <a:p>
            <a:pPr indent="0" lvl="0" marL="2286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2"/>
                </a:solidFill>
              </a:rPr>
              <a:t>D</a:t>
            </a:r>
            <a:r>
              <a:rPr baseline="-25000" i="1" lang="en" sz="1800">
                <a:solidFill>
                  <a:schemeClr val="dk2"/>
                </a:solidFill>
              </a:rPr>
              <a:t>AB</a:t>
            </a:r>
            <a:r>
              <a:rPr lang="en" sz="1800">
                <a:solidFill>
                  <a:schemeClr val="dk2"/>
                </a:solidFill>
              </a:rPr>
              <a:t> = 0.3 − 0.7 − 0.8 = −1.2</a:t>
            </a:r>
            <a:endParaRPr sz="1800">
              <a:solidFill>
                <a:schemeClr val="dk2"/>
              </a:solidFill>
            </a:endParaRPr>
          </a:p>
          <a:p>
            <a:pPr indent="0" lvl="0" marL="22860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D</a:t>
            </a:r>
            <a:r>
              <a:rPr baseline="-25000" i="1" lang="en" sz="1800">
                <a:solidFill>
                  <a:schemeClr val="dk2"/>
                </a:solidFill>
              </a:rPr>
              <a:t>AC</a:t>
            </a:r>
            <a:r>
              <a:rPr lang="en" sz="1800">
                <a:solidFill>
                  <a:schemeClr val="dk2"/>
                </a:solidFill>
              </a:rPr>
              <a:t> = 0.7 − 0.7 − 1.0 = −1.0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1" name="Shape 4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42" name="Shape 442"/>
          <p:cNvGraphicFramePr/>
          <p:nvPr/>
        </p:nvGraphicFramePr>
        <p:xfrm>
          <a:off x="2901650" y="96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{96FF3C62-C35E-49C4-840D-420A915FEC6E}</a:tableStyleId>
              </a:tblPr>
              <a:tblGrid>
                <a:gridCol w="406225"/>
                <a:gridCol w="596000"/>
                <a:gridCol w="610200"/>
                <a:gridCol w="674050"/>
                <a:gridCol w="5960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A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B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C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D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A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0.7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0.4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B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-1.2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0.8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C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-1.0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-1.0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F5B9D"/>
                          </a:solidFill>
                        </a:rPr>
                        <a:t>D</a:t>
                      </a:r>
                      <a:endParaRPr b="1">
                        <a:solidFill>
                          <a:srgbClr val="2F5B9D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-1.0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-1.0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-1.2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Main Differences Between UPGMA and Neighbor-Joining</a:t>
            </a:r>
            <a:endParaRPr sz="2400"/>
          </a:p>
        </p:txBody>
      </p:sp>
      <p:sp>
        <p:nvSpPr>
          <p:cNvPr id="448" name="Shape 4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Shape 449"/>
          <p:cNvSpPr txBox="1"/>
          <p:nvPr/>
        </p:nvSpPr>
        <p:spPr>
          <a:xfrm>
            <a:off x="251200" y="631175"/>
            <a:ext cx="861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UPGMA</a:t>
            </a:r>
            <a:endParaRPr sz="1800">
              <a:solidFill>
                <a:srgbClr val="2F5B9D"/>
              </a:solidFill>
            </a:endParaRPr>
          </a:p>
          <a:p>
            <a:pPr indent="-330200" lvl="0" marL="9144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Assumes additivity and ultrametricity.</a:t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Does not use rate corrected distances values for tree construction.</a:t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Results in a rooted tree with branch pairs reflecting the distance information.</a:t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Tree type: cladogram.</a:t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May fail to generate the correct tree from distance values that violate the ultrametricity rule.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F5B9D"/>
                </a:solidFill>
              </a:rPr>
              <a:t>Neighbor-Joining</a:t>
            </a:r>
            <a:endParaRPr sz="1800">
              <a:solidFill>
                <a:srgbClr val="2F5B9D"/>
              </a:solidFill>
            </a:endParaRPr>
          </a:p>
          <a:p>
            <a:pPr indent="-330200" lvl="0" marL="9144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Assumes additivity, but not ultrametricity.</a:t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Uses rate corrected distances values for tree construction. </a:t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Results in an unrooted tree with the branch lengths reflecting the distance information.</a:t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Tree type (after rooting): phylogram or cladogram.</a:t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Generates correct tree from distance values that may violate the ultrametricity rule.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27650" y="793175"/>
            <a:ext cx="87678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Introduction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Phylogenetics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Basics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Topology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Counting Trees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Rooting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Inferring Trees from Distances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Tree Building Methods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Clustering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Parsimony Methods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Quality Assessment by Resampling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Bootstrap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Software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Extra Reading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6" name="Shape 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Parsimony</a:t>
            </a:r>
            <a:endParaRPr sz="2400"/>
          </a:p>
        </p:txBody>
      </p:sp>
      <p:sp>
        <p:nvSpPr>
          <p:cNvPr id="462" name="Shape 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Shape 463"/>
          <p:cNvSpPr txBox="1"/>
          <p:nvPr/>
        </p:nvSpPr>
        <p:spPr>
          <a:xfrm>
            <a:off x="251200" y="935975"/>
            <a:ext cx="861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Basic principle: find the tree that explains the observed sequences with the minimal number of substitutions.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Instead of building a tree, like with distance methods, parsimony assigns a cost to a given tree.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This requires searching through all possible trees or a subset of trees that contains the best or close to best tree topology.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Parsimony algorithms consist of two major steps:</a:t>
            </a:r>
            <a:endParaRPr sz="1600">
              <a:solidFill>
                <a:schemeClr val="dk2"/>
              </a:solidFill>
            </a:endParaRPr>
          </a:p>
          <a:p>
            <a:pPr indent="-342900" lvl="0" marL="13716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AutoNum type="arabicParenBoth"/>
            </a:pPr>
            <a:r>
              <a:rPr lang="en" sz="1800">
                <a:solidFill>
                  <a:schemeClr val="dk2"/>
                </a:solidFill>
              </a:rPr>
              <a:t>Computation of the cost for a given tree</a:t>
            </a:r>
            <a:endParaRPr sz="1800">
              <a:solidFill>
                <a:schemeClr val="dk2"/>
              </a:solidFill>
            </a:endParaRPr>
          </a:p>
          <a:p>
            <a:pPr indent="-342900" lvl="0" marL="1371600" rtl="0" algn="just">
              <a:spcBef>
                <a:spcPts val="1000"/>
              </a:spcBef>
              <a:spcAft>
                <a:spcPts val="1000"/>
              </a:spcAft>
              <a:buClr>
                <a:srgbClr val="2F5B9D"/>
              </a:buClr>
              <a:buSzPts val="1800"/>
              <a:buAutoNum type="arabicParenBoth"/>
            </a:pPr>
            <a:r>
              <a:rPr lang="en" sz="1800">
                <a:solidFill>
                  <a:schemeClr val="dk2"/>
                </a:solidFill>
              </a:rPr>
              <a:t>Search for the tree with minimum cost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Example: Computing the Cost of a Given Tree</a:t>
            </a:r>
            <a:endParaRPr sz="2400"/>
          </a:p>
        </p:txBody>
      </p:sp>
      <p:sp>
        <p:nvSpPr>
          <p:cNvPr id="469" name="Shape 4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251200" y="554975"/>
            <a:ext cx="861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Given a multiple alignment and a tree topology, one can count the number of substitution needed for each tree.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The following figure shows two possible trees for the alignment on the left. Trees differ in the order the sequences are assigned to the leaves.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Hypothetical sequences have been assigned to the ancestral nodes that minimize the number of substitution needed in the entire tree.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                           </a:t>
            </a:r>
            <a:r>
              <a:rPr lang="en">
                <a:solidFill>
                  <a:srgbClr val="2F5B9D"/>
                </a:solidFill>
              </a:rPr>
              <a:t>Alignment                 Two Possible Parsimony Trees</a:t>
            </a:r>
            <a:endParaRPr>
              <a:solidFill>
                <a:srgbClr val="2F5B9D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The tree on the left is more parsimonious than the one on the right because it requires only 3 instead of 4 changes.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As shown here, parsimony treats each site independently and then sums up the substitutions needed for all sites.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prefix-49.png" id="471" name="Shape 471"/>
          <p:cNvPicPr preferRelativeResize="0"/>
          <p:nvPr/>
        </p:nvPicPr>
        <p:blipFill rotWithShape="1">
          <a:blip r:embed="rId3">
            <a:alphaModFix/>
          </a:blip>
          <a:srcRect b="38345" l="22642" r="14567" t="44964"/>
          <a:stretch/>
        </p:blipFill>
        <p:spPr>
          <a:xfrm>
            <a:off x="2479675" y="2541400"/>
            <a:ext cx="4903575" cy="97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Tree Search Methods</a:t>
            </a:r>
            <a:endParaRPr sz="2400"/>
          </a:p>
        </p:txBody>
      </p:sp>
      <p:sp>
        <p:nvSpPr>
          <p:cNvPr id="477" name="Shape 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Shape 478"/>
          <p:cNvSpPr txBox="1"/>
          <p:nvPr/>
        </p:nvSpPr>
        <p:spPr>
          <a:xfrm>
            <a:off x="251200" y="554975"/>
            <a:ext cx="861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Several tree search methods can be considered:</a:t>
            </a:r>
            <a:endParaRPr sz="18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Exhaustive Searches: All trees are evaluated only possible for trees with less than 20 taxa.</a:t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Heuristic Searches: Not guaranteed to find the best tree (</a:t>
            </a:r>
            <a:r>
              <a:rPr i="1" lang="en" sz="1600">
                <a:solidFill>
                  <a:schemeClr val="dk2"/>
                </a:solidFill>
              </a:rPr>
              <a:t>e.g.</a:t>
            </a:r>
            <a:r>
              <a:rPr lang="en" sz="1600">
                <a:solidFill>
                  <a:schemeClr val="dk2"/>
                </a:solidFill>
              </a:rPr>
              <a:t> random branch changes and re-scoring of tree).</a:t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Branch and bound algorithm which does not evaluate all trees, but guarantees to find the best tree.</a:t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600"/>
              <a:buAutoNum type="arabicParenBoth"/>
            </a:pPr>
            <a:r>
              <a:rPr lang="en" sz="1600">
                <a:solidFill>
                  <a:schemeClr val="dk2"/>
                </a:solidFill>
              </a:rPr>
              <a:t>Many other approaches.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Branch and bound algorithm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600"/>
              <a:buChar char="➢"/>
            </a:pPr>
            <a:r>
              <a:rPr lang="en" sz="1600">
                <a:solidFill>
                  <a:schemeClr val="dk2"/>
                </a:solidFill>
              </a:rPr>
              <a:t>It exploits the idea that the cost (number of substitutions) of a subtree can only increase by adding an extra edge.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1000"/>
              </a:spcAft>
              <a:buClr>
                <a:srgbClr val="2F5B9D"/>
              </a:buClr>
              <a:buSzPts val="1600"/>
              <a:buChar char="➢"/>
            </a:pPr>
            <a:r>
              <a:rPr lang="en" sz="1600">
                <a:solidFill>
                  <a:schemeClr val="dk2"/>
                </a:solidFill>
              </a:rPr>
              <a:t>It systematically builds trees with increasing numbers of leaves and abandons avenues of tree building whenever an incomplete tree exceeds the smallest cost of a complete tree.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27650" y="793175"/>
            <a:ext cx="87678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Introduction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Phylogenetics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Basics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Topology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Counting Trees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Rooting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Inferring Trees from Distances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Building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Clustering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Parsimony Methods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Quality Assessment by Resampling</a:t>
            </a:r>
            <a:endParaRPr sz="16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Bootstrap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Software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Extra Reading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85" name="Shape 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Assessing the Reliability of Tree Branches</a:t>
            </a:r>
            <a:endParaRPr sz="2400"/>
          </a:p>
        </p:txBody>
      </p:sp>
      <p:sp>
        <p:nvSpPr>
          <p:cNvPr id="491" name="Shape 4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175000" y="1164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Nonparametric resampling methods are often used to estimate the variance associated with a statistic when the underlying sampling distribution for a statistic is either unknown or difficult to derive analytically.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Resampling methods include the bootstrap and the jackknife, both of which operate by repeatedly resampling data from the original data set to estimate the variance of the sampling distribution.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Although both methods have been used for evaluating the reliability of branches, the bootstrap method is more commonly applied.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Bootstrap Resampling</a:t>
            </a:r>
            <a:endParaRPr sz="2400"/>
          </a:p>
        </p:txBody>
      </p:sp>
      <p:sp>
        <p:nvSpPr>
          <p:cNvPr id="498" name="Shape 4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Shape 499"/>
          <p:cNvSpPr txBox="1"/>
          <p:nvPr/>
        </p:nvSpPr>
        <p:spPr>
          <a:xfrm>
            <a:off x="175000" y="1164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Data points are randomly resampled from the original data set, with replacement, until new data sets with the original number of observations are obtained.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Statistic of interest (</a:t>
            </a:r>
            <a:r>
              <a:rPr i="1" lang="en" sz="1800">
                <a:solidFill>
                  <a:schemeClr val="dk2"/>
                </a:solidFill>
              </a:rPr>
              <a:t>e.g.</a:t>
            </a:r>
            <a:r>
              <a:rPr lang="en" sz="1800">
                <a:solidFill>
                  <a:schemeClr val="dk2"/>
                </a:solidFill>
              </a:rPr>
              <a:t> a tree) is computed for each replicated data set.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Agreement among the resulting trees is summarized with a majority-rule consensus tree (agreement &gt; 50%).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 bootstrap proportion (BP) is the frequency of occurrence of a clade (for all replicated data sets) and is a measure of support for a group.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Example: Bootstrapping</a:t>
            </a:r>
            <a:endParaRPr sz="2400"/>
          </a:p>
        </p:txBody>
      </p:sp>
      <p:sp>
        <p:nvSpPr>
          <p:cNvPr id="505" name="Shape 5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6" name="Shape 506"/>
          <p:cNvGraphicFramePr/>
          <p:nvPr/>
        </p:nvGraphicFramePr>
        <p:xfrm>
          <a:off x="534975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{96FF3C62-C35E-49C4-840D-420A915FEC6E}</a:tableStyleId>
              </a:tblPr>
              <a:tblGrid>
                <a:gridCol w="874725"/>
                <a:gridCol w="238125"/>
                <a:gridCol w="238125"/>
                <a:gridCol w="238125"/>
                <a:gridCol w="238125"/>
                <a:gridCol w="238125"/>
                <a:gridCol w="238125"/>
                <a:gridCol w="238125"/>
                <a:gridCol w="238125"/>
              </a:tblGrid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2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4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5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6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7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8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A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B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C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D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Outgroup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  <p:graphicFrame>
        <p:nvGraphicFramePr>
          <p:cNvPr id="507" name="Shape 507"/>
          <p:cNvGraphicFramePr/>
          <p:nvPr/>
        </p:nvGraphicFramePr>
        <p:xfrm>
          <a:off x="4656850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{96FF3C62-C35E-49C4-840D-420A915FEC6E}</a:tableStyleId>
              </a:tblPr>
              <a:tblGrid>
                <a:gridCol w="867650"/>
                <a:gridCol w="238125"/>
                <a:gridCol w="238125"/>
                <a:gridCol w="238125"/>
                <a:gridCol w="238125"/>
                <a:gridCol w="238125"/>
                <a:gridCol w="238125"/>
                <a:gridCol w="238125"/>
                <a:gridCol w="238125"/>
              </a:tblGrid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  <a:endParaRPr b="1">
                        <a:solidFill>
                          <a:schemeClr val="dk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  <a:endParaRPr b="1">
                        <a:solidFill>
                          <a:schemeClr val="dk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highlight>
                            <a:srgbClr val="93C47D"/>
                          </a:highlight>
                        </a:rPr>
                        <a:t>4</a:t>
                      </a:r>
                      <a:endParaRPr b="1">
                        <a:solidFill>
                          <a:schemeClr val="dk2"/>
                        </a:solidFill>
                        <a:highlight>
                          <a:srgbClr val="93C47D"/>
                        </a:highlight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highlight>
                            <a:srgbClr val="93C47D"/>
                          </a:highlight>
                        </a:rPr>
                        <a:t>4</a:t>
                      </a:r>
                      <a:endParaRPr b="1">
                        <a:solidFill>
                          <a:schemeClr val="dk2"/>
                        </a:solidFill>
                        <a:highlight>
                          <a:srgbClr val="93C47D"/>
                        </a:highlight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highlight>
                            <a:srgbClr val="6D9EEB"/>
                          </a:highlight>
                        </a:rPr>
                        <a:t>6</a:t>
                      </a:r>
                      <a:endParaRPr b="1">
                        <a:solidFill>
                          <a:schemeClr val="dk2"/>
                        </a:solidFill>
                        <a:highlight>
                          <a:srgbClr val="6D9EEB"/>
                        </a:highlight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highlight>
                            <a:srgbClr val="6D9EEB"/>
                          </a:highlight>
                        </a:rPr>
                        <a:t>6</a:t>
                      </a:r>
                      <a:endParaRPr b="1">
                        <a:solidFill>
                          <a:schemeClr val="dk2"/>
                        </a:solidFill>
                        <a:highlight>
                          <a:srgbClr val="6D9EEB"/>
                        </a:highlight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8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A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B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C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D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Outgroup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  <p:sp>
        <p:nvSpPr>
          <p:cNvPr id="508" name="Shape 508"/>
          <p:cNvSpPr txBox="1"/>
          <p:nvPr/>
        </p:nvSpPr>
        <p:spPr>
          <a:xfrm>
            <a:off x="509750" y="454050"/>
            <a:ext cx="40863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F5B9D"/>
                </a:solidFill>
              </a:rPr>
              <a:t>[A]</a:t>
            </a:r>
            <a:r>
              <a:rPr lang="en" sz="1600">
                <a:solidFill>
                  <a:schemeClr val="dk2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Original multiple alignment (MSA)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4649350" y="454050"/>
            <a:ext cx="35247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F5B9D"/>
                </a:solidFill>
              </a:rPr>
              <a:t>[B]</a:t>
            </a:r>
            <a:r>
              <a:rPr lang="en" sz="1600">
                <a:solidFill>
                  <a:schemeClr val="dk2"/>
                </a:solidFill>
              </a:rPr>
              <a:t> Resampling of </a:t>
            </a:r>
            <a:r>
              <a:rPr lang="en" sz="1600">
                <a:solidFill>
                  <a:schemeClr val="dk2"/>
                </a:solidFill>
              </a:rPr>
              <a:t>MSA (example)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510" name="Shape 510"/>
          <p:cNvGrpSpPr/>
          <p:nvPr/>
        </p:nvGrpSpPr>
        <p:grpSpPr>
          <a:xfrm>
            <a:off x="6568427" y="3119555"/>
            <a:ext cx="2090011" cy="1770648"/>
            <a:chOff x="3444155" y="2814675"/>
            <a:chExt cx="1937708" cy="1694400"/>
          </a:xfrm>
        </p:grpSpPr>
        <p:cxnSp>
          <p:nvCxnSpPr>
            <p:cNvPr id="511" name="Shape 511"/>
            <p:cNvCxnSpPr/>
            <p:nvPr/>
          </p:nvCxnSpPr>
          <p:spPr>
            <a:xfrm>
              <a:off x="3623825" y="3096600"/>
              <a:ext cx="922200" cy="117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Shape 512"/>
            <p:cNvCxnSpPr/>
            <p:nvPr/>
          </p:nvCxnSpPr>
          <p:spPr>
            <a:xfrm flipH="1" rot="10800000">
              <a:off x="3904100" y="3095500"/>
              <a:ext cx="283800" cy="369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Shape 513"/>
            <p:cNvCxnSpPr/>
            <p:nvPr/>
          </p:nvCxnSpPr>
          <p:spPr>
            <a:xfrm flipH="1" rot="10800000">
              <a:off x="4141725" y="3096650"/>
              <a:ext cx="517800" cy="663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Shape 514"/>
            <p:cNvCxnSpPr/>
            <p:nvPr/>
          </p:nvCxnSpPr>
          <p:spPr>
            <a:xfrm flipH="1" rot="10800000">
              <a:off x="4379400" y="3114475"/>
              <a:ext cx="759300" cy="939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5" name="Shape 515"/>
            <p:cNvSpPr txBox="1"/>
            <p:nvPr/>
          </p:nvSpPr>
          <p:spPr>
            <a:xfrm>
              <a:off x="3463800" y="2814675"/>
              <a:ext cx="3852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A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16" name="Shape 516"/>
            <p:cNvSpPr txBox="1"/>
            <p:nvPr/>
          </p:nvSpPr>
          <p:spPr>
            <a:xfrm>
              <a:off x="4035988" y="2814675"/>
              <a:ext cx="3852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B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4510938" y="2814675"/>
              <a:ext cx="3852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C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18" name="Shape 518"/>
            <p:cNvSpPr txBox="1"/>
            <p:nvPr/>
          </p:nvSpPr>
          <p:spPr>
            <a:xfrm>
              <a:off x="4996663" y="2814675"/>
              <a:ext cx="3852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D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19" name="Shape 519"/>
            <p:cNvSpPr txBox="1"/>
            <p:nvPr/>
          </p:nvSpPr>
          <p:spPr>
            <a:xfrm>
              <a:off x="3444155" y="3271875"/>
              <a:ext cx="5487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F5B9D"/>
                  </a:solidFill>
                </a:rPr>
                <a:t>94%</a:t>
              </a:r>
              <a:endParaRPr sz="1200">
                <a:solidFill>
                  <a:srgbClr val="2F5B9D"/>
                </a:solidFill>
              </a:endParaRPr>
            </a:p>
          </p:txBody>
        </p:sp>
        <p:sp>
          <p:nvSpPr>
            <p:cNvPr id="520" name="Shape 520"/>
            <p:cNvSpPr txBox="1"/>
            <p:nvPr/>
          </p:nvSpPr>
          <p:spPr>
            <a:xfrm>
              <a:off x="3672755" y="3576675"/>
              <a:ext cx="5487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F5B9D"/>
                  </a:solidFill>
                </a:rPr>
                <a:t>65</a:t>
              </a:r>
              <a:r>
                <a:rPr lang="en" sz="1200">
                  <a:solidFill>
                    <a:srgbClr val="2F5B9D"/>
                  </a:solidFill>
                </a:rPr>
                <a:t>%</a:t>
              </a:r>
              <a:endParaRPr sz="1200">
                <a:solidFill>
                  <a:srgbClr val="2F5B9D"/>
                </a:solidFill>
              </a:endParaRPr>
            </a:p>
          </p:txBody>
        </p:sp>
        <p:sp>
          <p:nvSpPr>
            <p:cNvPr id="521" name="Shape 521"/>
            <p:cNvSpPr txBox="1"/>
            <p:nvPr/>
          </p:nvSpPr>
          <p:spPr>
            <a:xfrm>
              <a:off x="4082300" y="4186275"/>
              <a:ext cx="11646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Outgroup</a:t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22" name="Shape 522"/>
          <p:cNvSpPr txBox="1"/>
          <p:nvPr/>
        </p:nvSpPr>
        <p:spPr>
          <a:xfrm>
            <a:off x="5496425" y="2511450"/>
            <a:ext cx="3482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F5B9D"/>
                </a:solidFill>
              </a:rPr>
              <a:t>[C]</a:t>
            </a:r>
            <a:r>
              <a:rPr lang="en" sz="1600">
                <a:solidFill>
                  <a:schemeClr val="dk2"/>
                </a:solidFill>
              </a:rPr>
              <a:t> Majority rule tree with bootstrap proportions (BP) at branch nodes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3914775" y="1190625"/>
            <a:ext cx="709800" cy="790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7724775" y="1190625"/>
            <a:ext cx="709800" cy="790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 txBox="1"/>
          <p:nvPr/>
        </p:nvSpPr>
        <p:spPr>
          <a:xfrm>
            <a:off x="814550" y="2968650"/>
            <a:ext cx="454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Compute 100, 1000 or more resampled MSAs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Compute for original MSA and each resampled MSAs a tree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Determine how often each clade (sub-cluster) in original tree occurs in trees of resampled MSAs according to a majority rule.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Frequencies/percentages are reported as </a:t>
            </a:r>
            <a:r>
              <a:rPr lang="en">
                <a:solidFill>
                  <a:srgbClr val="2F5B9D"/>
                </a:solidFill>
              </a:rPr>
              <a:t>bootstrap values</a:t>
            </a:r>
            <a:r>
              <a:rPr lang="en">
                <a:solidFill>
                  <a:schemeClr val="dk2"/>
                </a:solidFill>
              </a:rPr>
              <a:t> at corresponding tree branches.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5743575" y="3476625"/>
            <a:ext cx="709800" cy="790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257175" y="3476625"/>
            <a:ext cx="709800" cy="790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 txBox="1"/>
          <p:nvPr/>
        </p:nvSpPr>
        <p:spPr>
          <a:xfrm>
            <a:off x="915550" y="2587650"/>
            <a:ext cx="35247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F5B9D"/>
                </a:solidFill>
              </a:rPr>
              <a:t>[B]</a:t>
            </a:r>
            <a:r>
              <a:rPr lang="en" sz="1600">
                <a:solidFill>
                  <a:schemeClr val="dk2"/>
                </a:solidFill>
              </a:rPr>
              <a:t> Resampling of MSA (continued)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Common Workflow of Phylogenetic Sequence Analyses</a:t>
            </a:r>
            <a:endParaRPr sz="2400"/>
          </a:p>
        </p:txBody>
      </p:sp>
      <p:sp>
        <p:nvSpPr>
          <p:cNvPr id="93" name="Shape 93"/>
          <p:cNvSpPr txBox="1"/>
          <p:nvPr/>
        </p:nvSpPr>
        <p:spPr>
          <a:xfrm>
            <a:off x="251200" y="631175"/>
            <a:ext cx="87195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AutoNum type="arabicPeriod"/>
            </a:pPr>
            <a:r>
              <a:rPr lang="en" sz="1800">
                <a:solidFill>
                  <a:srgbClr val="2F5B9D"/>
                </a:solidFill>
              </a:rPr>
              <a:t>Select the Appropriate Sequences for a Phylogenetic Question</a:t>
            </a:r>
            <a:endParaRPr sz="1800">
              <a:solidFill>
                <a:srgbClr val="2F5B9D"/>
              </a:solidFill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Important:</a:t>
            </a:r>
            <a:r>
              <a:rPr lang="en">
                <a:solidFill>
                  <a:schemeClr val="dk2"/>
                </a:solidFill>
              </a:rPr>
              <a:t> sequences should show significant similarity.</a:t>
            </a:r>
            <a:endParaRPr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AutoNum type="arabicPeriod" startAt="2"/>
            </a:pPr>
            <a:r>
              <a:rPr lang="en" sz="1800">
                <a:solidFill>
                  <a:srgbClr val="2F5B9D"/>
                </a:solidFill>
              </a:rPr>
              <a:t>Create a Multiple Alignment for Chosen Sequences</a:t>
            </a:r>
            <a:endParaRPr sz="1800">
              <a:solidFill>
                <a:srgbClr val="2F5B9D"/>
              </a:solidFill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Important:</a:t>
            </a:r>
            <a:r>
              <a:rPr lang="en">
                <a:solidFill>
                  <a:schemeClr val="dk2"/>
                </a:solidFill>
              </a:rPr>
              <a:t> unalignable sequence areas should be removed.</a:t>
            </a:r>
            <a:endParaRPr>
              <a:solidFill>
                <a:schemeClr val="dk2"/>
              </a:solidFill>
            </a:endParaRPr>
          </a:p>
          <a:p>
            <a:pPr indent="457200" lvl="0" marL="45720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457200" lvl="0" marL="45720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AutoNum type="arabicPeriod" startAt="3"/>
            </a:pPr>
            <a:r>
              <a:rPr lang="en" sz="1800">
                <a:solidFill>
                  <a:srgbClr val="2F5B9D"/>
                </a:solidFill>
              </a:rPr>
              <a:t>Compute a Distance Matrix for Multiple Alignment</a:t>
            </a:r>
            <a:endParaRPr sz="1800">
              <a:solidFill>
                <a:srgbClr val="2F5B9D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AutoNum type="arabicPeriod" startAt="4"/>
            </a:pPr>
            <a:r>
              <a:rPr lang="en" sz="1800">
                <a:solidFill>
                  <a:srgbClr val="2F5B9D"/>
                </a:solidFill>
              </a:rPr>
              <a:t>Calculate Phylogenetic Tree</a:t>
            </a:r>
            <a:endParaRPr sz="1800">
              <a:solidFill>
                <a:srgbClr val="2F5B9D"/>
              </a:solidFill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Important:</a:t>
            </a:r>
            <a:r>
              <a:rPr lang="en">
                <a:solidFill>
                  <a:schemeClr val="dk2"/>
                </a:solidFill>
              </a:rPr>
              <a:t> choose a tree building method.</a:t>
            </a:r>
            <a:endParaRPr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AutoNum type="arabicPeriod" startAt="5"/>
            </a:pPr>
            <a:r>
              <a:rPr lang="en" sz="1800">
                <a:solidFill>
                  <a:srgbClr val="2F5B9D"/>
                </a:solidFill>
              </a:rPr>
              <a:t>Tree Post Processing</a:t>
            </a:r>
            <a:endParaRPr sz="1800">
              <a:solidFill>
                <a:srgbClr val="2F5B9D"/>
              </a:solidFill>
            </a:endParaRPr>
          </a:p>
          <a:p>
            <a:pPr indent="457200" lvl="0" marL="45720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0000"/>
                </a:solidFill>
              </a:rPr>
              <a:t>Important:</a:t>
            </a:r>
            <a:r>
              <a:rPr lang="en">
                <a:solidFill>
                  <a:schemeClr val="dk2"/>
                </a:solidFill>
              </a:rPr>
              <a:t> tree rooting and bootstrapping.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49104" l="9005" r="46611" t="35308"/>
          <a:stretch/>
        </p:blipFill>
        <p:spPr>
          <a:xfrm>
            <a:off x="1532400" y="1816200"/>
            <a:ext cx="3043550" cy="8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24660" l="12576" r="47385" t="57545"/>
          <a:stretch/>
        </p:blipFill>
        <p:spPr>
          <a:xfrm>
            <a:off x="1908425" y="2933450"/>
            <a:ext cx="2745577" cy="9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18758" l="70820" r="5668" t="51063"/>
          <a:stretch/>
        </p:blipFill>
        <p:spPr>
          <a:xfrm>
            <a:off x="6290900" y="2626525"/>
            <a:ext cx="1931073" cy="18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5003450" y="3284750"/>
            <a:ext cx="1028700" cy="35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Interpreting Bootstrap Values</a:t>
            </a:r>
            <a:endParaRPr sz="2400"/>
          </a:p>
        </p:txBody>
      </p:sp>
      <p:sp>
        <p:nvSpPr>
          <p:cNvPr id="534" name="Shape 5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Shape 535"/>
          <p:cNvSpPr txBox="1"/>
          <p:nvPr/>
        </p:nvSpPr>
        <p:spPr>
          <a:xfrm>
            <a:off x="175000" y="1164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Bootstrap proportions are sometimes interpreted as confidence intervals for phylogenies.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This interpretation assumes that characters (</a:t>
            </a:r>
            <a:r>
              <a:rPr i="1" lang="en" sz="1800">
                <a:solidFill>
                  <a:schemeClr val="dk2"/>
                </a:solidFill>
              </a:rPr>
              <a:t>e.g.</a:t>
            </a:r>
            <a:r>
              <a:rPr lang="en" sz="1800">
                <a:solidFill>
                  <a:schemeClr val="dk2"/>
                </a:solidFill>
              </a:rPr>
              <a:t> nucleotide or amino acid sites) are independent and identically distributed, and that the method is consistent.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Even in a best case scenario bootstrapping sometimes gives underestimates of accuracy at high bootstrap values and overestimates of accuracy at low bootstrap values.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27650" y="793175"/>
            <a:ext cx="87678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Introduction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Phylogenetics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Basics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Topology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Counting Trees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Rooting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Inferring Trees from Distances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Tree Building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Clustering Methods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Parsimony Methods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Quality Assessment by Resampling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Bootstrap</a:t>
            </a:r>
            <a:endParaRPr sz="16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Software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Extra Reading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42" name="Shape 5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Phylogenetics Software (Selection!)</a:t>
            </a:r>
            <a:endParaRPr sz="2400"/>
          </a:p>
        </p:txBody>
      </p:sp>
      <p:sp>
        <p:nvSpPr>
          <p:cNvPr id="548" name="Shape 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Shape 549"/>
          <p:cNvSpPr txBox="1"/>
          <p:nvPr/>
        </p:nvSpPr>
        <p:spPr>
          <a:xfrm>
            <a:off x="327400" y="1164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PAUP</a:t>
            </a:r>
            <a:r>
              <a:rPr lang="en" sz="1800">
                <a:solidFill>
                  <a:schemeClr val="dk2"/>
                </a:solidFill>
              </a:rPr>
              <a:t>: complex phylogenetic tool collection (partially commercial)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PHYLIP</a:t>
            </a:r>
            <a:r>
              <a:rPr lang="en" sz="1800">
                <a:solidFill>
                  <a:schemeClr val="dk2"/>
                </a:solidFill>
              </a:rPr>
              <a:t>: complex phylogenetic tool collection (free)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MrBayes</a:t>
            </a:r>
            <a:r>
              <a:rPr lang="en" sz="1800">
                <a:solidFill>
                  <a:schemeClr val="dk2"/>
                </a:solidFill>
              </a:rPr>
              <a:t>: popular package for Bayesian inference of phylogenies.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PAML</a:t>
            </a:r>
            <a:r>
              <a:rPr lang="en" sz="1800">
                <a:solidFill>
                  <a:schemeClr val="dk2"/>
                </a:solidFill>
              </a:rPr>
              <a:t>: many utilities for dealing with different evolutionary rates.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Many more: see for instance this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Link Collection</a:t>
            </a:r>
            <a:r>
              <a:rPr lang="en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55" name="Shape 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386950" y="1094425"/>
            <a:ext cx="8408400" cy="21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Bos, K. I., Schuenemann, V. J., Golding, G. B., Burbano, H. A., Waglechner, N., Coombes, B. K., McPhee, J. B., DeWitte, S. N., Meyer, M., Schmedes, S., Wood, J., Earn, D. J., Herring, D. A., Bauer, P., Poinar, H. N., Krause, J., Oct 2011. A draft genome of Yersinia pestis from victims of the Black Death. Nature 478 (7370), 506–510. URL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http://www.ncbi.nlm.nih.gov/pubmed/21993626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Felsenstein, J., 2004. Inferring phylogenies. Vol. 2. Sinauer Associates Sunderland.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Iwabe, N., Kuma, K., Hasegawa, M., Osawa, S., Miyata, T., Dec 1989. Evolutionary relationship of archaebacteria, eubacteria, and eukaryotes inferred from phylogenetic trees of duplicated genes. Proc Natl Acad Sci U S A 86 (23), 9355–9359. URL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http://www.hubmed.org/display.cgi?uids=2531898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Sokal, R. R., Michener, C. D., 1958. A statistical method for evaluating systematic relationships. University of Kansas.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Tree of Life</a:t>
            </a:r>
            <a:endParaRPr sz="2400"/>
          </a:p>
        </p:txBody>
      </p:sp>
      <p:sp>
        <p:nvSpPr>
          <p:cNvPr id="104" name="Shape 104"/>
          <p:cNvSpPr txBox="1"/>
          <p:nvPr/>
        </p:nvSpPr>
        <p:spPr>
          <a:xfrm>
            <a:off x="251200" y="4060175"/>
            <a:ext cx="8719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Phylogenies from sequences assume that they have evolved from the same ancestral gene in a common ancestral species.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33519" l="19541" r="19940" t="22479"/>
          <a:stretch/>
        </p:blipFill>
        <p:spPr>
          <a:xfrm>
            <a:off x="1722900" y="1004000"/>
            <a:ext cx="5139050" cy="28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Incomplete Phylogenies of the Tree of Life</a:t>
            </a:r>
            <a:endParaRPr sz="2400"/>
          </a:p>
        </p:txBody>
      </p:sp>
      <p:sp>
        <p:nvSpPr>
          <p:cNvPr id="112" name="Shape 112"/>
          <p:cNvSpPr txBox="1"/>
          <p:nvPr/>
        </p:nvSpPr>
        <p:spPr>
          <a:xfrm>
            <a:off x="175000" y="4212575"/>
            <a:ext cx="88227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5B9D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Some parts of the tree of life are fully resolved, others are only partially resolved or completely unresolved.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36000" l="24093" r="26043" t="19172"/>
          <a:stretch/>
        </p:blipFill>
        <p:spPr>
          <a:xfrm>
            <a:off x="2239733" y="986125"/>
            <a:ext cx="4279841" cy="28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Evolution of Genes</a:t>
            </a:r>
            <a:endParaRPr sz="2600"/>
          </a:p>
        </p:txBody>
      </p:sp>
      <p:sp>
        <p:nvSpPr>
          <p:cNvPr id="120" name="Shape 120"/>
          <p:cNvSpPr txBox="1"/>
          <p:nvPr/>
        </p:nvSpPr>
        <p:spPr>
          <a:xfrm>
            <a:off x="403600" y="1469375"/>
            <a:ext cx="87195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Complication: the evolution of genes is driven by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Gene duplications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Gene losses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Speciation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Special case in bacteria: horizontal gene transfer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